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  <p:sldMasterId id="2147483714" r:id="rId2"/>
    <p:sldMasterId id="2147483726" r:id="rId3"/>
  </p:sldMasterIdLst>
  <p:notesMasterIdLst>
    <p:notesMasterId r:id="rId95"/>
  </p:notesMasterIdLst>
  <p:sldIdLst>
    <p:sldId id="2937" r:id="rId4"/>
    <p:sldId id="4130" r:id="rId5"/>
    <p:sldId id="4159" r:id="rId6"/>
    <p:sldId id="4163" r:id="rId7"/>
    <p:sldId id="4160" r:id="rId8"/>
    <p:sldId id="4164" r:id="rId9"/>
    <p:sldId id="4165" r:id="rId10"/>
    <p:sldId id="4158" r:id="rId11"/>
    <p:sldId id="4131" r:id="rId12"/>
    <p:sldId id="4115" r:id="rId13"/>
    <p:sldId id="4014" r:id="rId14"/>
    <p:sldId id="3991" r:id="rId15"/>
    <p:sldId id="4021" r:id="rId16"/>
    <p:sldId id="4007" r:id="rId17"/>
    <p:sldId id="3997" r:id="rId18"/>
    <p:sldId id="4010" r:id="rId19"/>
    <p:sldId id="4016" r:id="rId20"/>
    <p:sldId id="4018" r:id="rId21"/>
    <p:sldId id="4020" r:id="rId22"/>
    <p:sldId id="4004" r:id="rId23"/>
    <p:sldId id="4116" r:id="rId24"/>
    <p:sldId id="4117" r:id="rId25"/>
    <p:sldId id="4008" r:id="rId26"/>
    <p:sldId id="4118" r:id="rId27"/>
    <p:sldId id="4139" r:id="rId28"/>
    <p:sldId id="4135" r:id="rId29"/>
    <p:sldId id="4175" r:id="rId30"/>
    <p:sldId id="4176" r:id="rId31"/>
    <p:sldId id="4174" r:id="rId32"/>
    <p:sldId id="4172" r:id="rId33"/>
    <p:sldId id="4134" r:id="rId34"/>
    <p:sldId id="4137" r:id="rId35"/>
    <p:sldId id="4122" r:id="rId36"/>
    <p:sldId id="4173" r:id="rId37"/>
    <p:sldId id="4123" r:id="rId38"/>
    <p:sldId id="4024" r:id="rId39"/>
    <p:sldId id="4138" r:id="rId40"/>
    <p:sldId id="4127" r:id="rId41"/>
    <p:sldId id="4128" r:id="rId42"/>
    <p:sldId id="4036" r:id="rId43"/>
    <p:sldId id="4037" r:id="rId44"/>
    <p:sldId id="4141" r:id="rId45"/>
    <p:sldId id="4038" r:id="rId46"/>
    <p:sldId id="4140" r:id="rId47"/>
    <p:sldId id="4129" r:id="rId48"/>
    <p:sldId id="4142" r:id="rId49"/>
    <p:sldId id="4040" r:id="rId50"/>
    <p:sldId id="4143" r:id="rId51"/>
    <p:sldId id="4041" r:id="rId52"/>
    <p:sldId id="4042" r:id="rId53"/>
    <p:sldId id="4144" r:id="rId54"/>
    <p:sldId id="4043" r:id="rId55"/>
    <p:sldId id="4052" r:id="rId56"/>
    <p:sldId id="4053" r:id="rId57"/>
    <p:sldId id="4054" r:id="rId58"/>
    <p:sldId id="4147" r:id="rId59"/>
    <p:sldId id="4148" r:id="rId60"/>
    <p:sldId id="4057" r:id="rId61"/>
    <p:sldId id="4146" r:id="rId62"/>
    <p:sldId id="4079" r:id="rId63"/>
    <p:sldId id="4153" r:id="rId64"/>
    <p:sldId id="4081" r:id="rId65"/>
    <p:sldId id="4084" r:id="rId66"/>
    <p:sldId id="4085" r:id="rId67"/>
    <p:sldId id="4086" r:id="rId68"/>
    <p:sldId id="4088" r:id="rId69"/>
    <p:sldId id="4089" r:id="rId70"/>
    <p:sldId id="4154" r:id="rId71"/>
    <p:sldId id="4091" r:id="rId72"/>
    <p:sldId id="4097" r:id="rId73"/>
    <p:sldId id="4098" r:id="rId74"/>
    <p:sldId id="4096" r:id="rId75"/>
    <p:sldId id="4155" r:id="rId76"/>
    <p:sldId id="4099" r:id="rId77"/>
    <p:sldId id="4100" r:id="rId78"/>
    <p:sldId id="4156" r:id="rId79"/>
    <p:sldId id="4106" r:id="rId80"/>
    <p:sldId id="4104" r:id="rId81"/>
    <p:sldId id="4157" r:id="rId82"/>
    <p:sldId id="4108" r:id="rId83"/>
    <p:sldId id="4111" r:id="rId84"/>
    <p:sldId id="4110" r:id="rId85"/>
    <p:sldId id="4113" r:id="rId86"/>
    <p:sldId id="4149" r:id="rId87"/>
    <p:sldId id="4075" r:id="rId88"/>
    <p:sldId id="4150" r:id="rId89"/>
    <p:sldId id="4169" r:id="rId90"/>
    <p:sldId id="4171" r:id="rId91"/>
    <p:sldId id="4170" r:id="rId92"/>
    <p:sldId id="4114" r:id="rId93"/>
    <p:sldId id="3740" r:id="rId94"/>
  </p:sldIdLst>
  <p:sldSz cx="9144000" cy="5143500" type="screen16x9"/>
  <p:notesSz cx="9144000" cy="6858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99"/>
    <a:srgbClr val="FFFFFF"/>
    <a:srgbClr val="104F7F"/>
    <a:srgbClr val="000066"/>
    <a:srgbClr val="254061"/>
    <a:srgbClr val="452A7A"/>
    <a:srgbClr val="DAE3F3"/>
    <a:srgbClr val="CCFF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2" autoAdjust="0"/>
    <p:restoredTop sz="79386" autoAdjust="0"/>
  </p:normalViewPr>
  <p:slideViewPr>
    <p:cSldViewPr snapToGrid="0">
      <p:cViewPr varScale="1">
        <p:scale>
          <a:sx n="104" d="100"/>
          <a:sy n="104" d="100"/>
        </p:scale>
        <p:origin x="249" y="72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6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067C-3B0C-4E60-9799-B69991F77C39}" type="datetimeFigureOut">
              <a:rPr lang="zh-CN" altLang="en-US" smtClean="0"/>
              <a:pPr/>
              <a:t>2026/1/20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8C00A-82FF-4782-8D3C-0A92055C53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8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8C00A-82FF-4782-8D3C-0A92055C53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5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474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1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61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873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334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97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8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43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7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40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882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323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55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75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73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898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98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91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022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70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118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457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07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72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72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48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561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98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573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014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0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4428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009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791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719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4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78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491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1339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096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7810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5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1274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78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660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5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113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385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959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844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296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756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938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7798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503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792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003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5737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874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923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110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255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5110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615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9499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825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117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202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8666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271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612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63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4253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744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81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0564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207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434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641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272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7255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287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493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563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5563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21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5629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4734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91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9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어두운 수평선"/>
          <p:cNvSpPr>
            <a:spLocks noChangeArrowheads="1"/>
          </p:cNvSpPr>
          <p:nvPr/>
        </p:nvSpPr>
        <p:spPr bwMode="gray">
          <a:xfrm>
            <a:off x="0" y="0"/>
            <a:ext cx="9144000" cy="1485900"/>
          </a:xfrm>
          <a:prstGeom prst="rect">
            <a:avLst/>
          </a:prstGeom>
          <a:pattFill prst="dkHorz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1pPr>
            <a:lvl2pPr marL="742950" indent="-28575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2pPr>
            <a:lvl3pPr marL="11430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3pPr>
            <a:lvl4pPr marL="16002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4pPr>
            <a:lvl5pPr marL="20574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0" y="3895725"/>
            <a:ext cx="9144000" cy="1247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1pPr>
            <a:lvl2pPr marL="742950" indent="-28575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2pPr>
            <a:lvl3pPr marL="11430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3pPr>
            <a:lvl4pPr marL="16002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4pPr>
            <a:lvl5pPr marL="20574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1371600" y="4000500"/>
            <a:ext cx="64008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35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66337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2669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42950"/>
            <a:ext cx="2057400" cy="40576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42950"/>
            <a:ext cx="6019800" cy="40576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866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742950"/>
            <a:ext cx="8229600" cy="4057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8325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F4BA6-12F1-4D42-8C82-E26E53D30636}" type="slidenum">
              <a:rPr lang="zh-CN" altLang="en-US" smtClean="0">
                <a:solidFill>
                  <a:srgbClr val="1C3A8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39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1038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8750"/>
            <a:ext cx="40386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28750"/>
            <a:ext cx="40386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028950"/>
            <a:ext cx="40386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0" hangingPunct="0">
              <a:defRPr/>
            </a:pPr>
            <a:endParaRPr lang="en-US" altLang="en-US" b="1">
              <a:solidFill>
                <a:srgbClr val="1C3A8E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0" hangingPunct="0">
              <a:defRPr/>
            </a:pPr>
            <a:endParaRPr lang="en-US" altLang="en-US" b="1">
              <a:solidFill>
                <a:srgbClr val="1C3A8E">
                  <a:tint val="7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7097B50-8DE1-4D51-9CEB-7AC8DFD22DB5}" type="slidenum">
              <a:rPr lang="en-US" altLang="en-US" smtClean="0">
                <a:solidFill>
                  <a:srgbClr val="1C3A8E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1C3A8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0158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 bwMode="auto">
          <a:xfrm>
            <a:off x="14" y="4800319"/>
            <a:ext cx="9144001" cy="343181"/>
          </a:xfrm>
          <a:prstGeom prst="rect">
            <a:avLst/>
          </a:prstGeom>
          <a:gradFill>
            <a:gsLst>
              <a:gs pos="80000">
                <a:srgbClr val="026DCE">
                  <a:alpha val="70000"/>
                </a:srgbClr>
              </a:gs>
              <a:gs pos="26000">
                <a:schemeClr val="tx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>
            <a:off x="-1" y="-22858"/>
            <a:ext cx="9144001" cy="715200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75000"/>
                  <a:lumOff val="25000"/>
                </a:schemeClr>
              </a:gs>
              <a:gs pos="86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</p:txBody>
      </p:sp>
      <p:sp>
        <p:nvSpPr>
          <p:cNvPr id="5" name="灯片编号占位符 3"/>
          <p:cNvSpPr txBox="1"/>
          <p:nvPr userDrawn="1"/>
        </p:nvSpPr>
        <p:spPr>
          <a:xfrm>
            <a:off x="8501063" y="4875610"/>
            <a:ext cx="725487" cy="2131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fld id="{E522324B-7820-4548-8FB0-960DA651FE92}" type="slidenum">
              <a:rPr kumimoji="0" lang="zh-CN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 descr="C:\Documents and Settings\Administrator\Local Settings\Temporary Internet Files\Content.Word\0000002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21" y="0"/>
            <a:ext cx="1440160" cy="7128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8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9" t="28796" r="47850" b="17801"/>
          <a:stretch>
            <a:fillRect/>
          </a:stretch>
        </p:blipFill>
        <p:spPr bwMode="auto">
          <a:xfrm>
            <a:off x="0" y="0"/>
            <a:ext cx="755650" cy="69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94159" y="109412"/>
            <a:ext cx="5832475" cy="582930"/>
          </a:xfrm>
          <a:prstGeom prst="rect">
            <a:avLst/>
          </a:prstGeom>
        </p:spPr>
        <p:txBody>
          <a:bodyPr/>
          <a:lstStyle>
            <a:lvl1pPr algn="l">
              <a:defRPr sz="165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37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 txBox="1">
            <a:spLocks noChangeArrowheads="1"/>
          </p:cNvSpPr>
          <p:nvPr/>
        </p:nvSpPr>
        <p:spPr bwMode="auto">
          <a:xfrm>
            <a:off x="179389" y="4864895"/>
            <a:ext cx="1439863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alt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灯片编号占位符 3"/>
          <p:cNvSpPr txBox="1">
            <a:spLocks noChangeArrowheads="1"/>
          </p:cNvSpPr>
          <p:nvPr/>
        </p:nvSpPr>
        <p:spPr bwMode="auto">
          <a:xfrm>
            <a:off x="8501064" y="4875611"/>
            <a:ext cx="725488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alt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fld id="{DD679E08-C4FB-B64C-B0CB-E3956F8D44D5}" type="slidenum"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971601" y="43277"/>
            <a:ext cx="6552728" cy="582930"/>
          </a:xfrm>
        </p:spPr>
        <p:txBody>
          <a:bodyPr/>
          <a:lstStyle>
            <a:lvl1pPr algn="l">
              <a:defRPr sz="165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251520" y="843046"/>
            <a:ext cx="8640960" cy="3846871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900" noProof="1">
              <a:solidFill>
                <a:srgbClr val="1C3A8E">
                  <a:tint val="75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900" noProof="1">
              <a:solidFill>
                <a:srgbClr val="1C3A8E">
                  <a:tint val="75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4E66B6-06C7-E146-969B-11B9435ED712}" type="slidenum">
              <a:rPr lang="en-US" altLang="zh-CN" sz="900" noProof="1" smtClean="0">
                <a:solidFill>
                  <a:srgbClr val="89898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900" noProof="1">
              <a:solidFill>
                <a:srgbClr val="89898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644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 txBox="1"/>
          <p:nvPr userDrawn="1"/>
        </p:nvSpPr>
        <p:spPr>
          <a:xfrm>
            <a:off x="179526" y="4865467"/>
            <a:ext cx="1439863" cy="21288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94154" y="109412"/>
            <a:ext cx="5832475" cy="582930"/>
          </a:xfrm>
        </p:spPr>
        <p:txBody>
          <a:bodyPr/>
          <a:lstStyle>
            <a:lvl1pPr algn="l">
              <a:defRPr sz="1650" b="1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1561" y="1318513"/>
            <a:ext cx="7920880" cy="2888687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32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3432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876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441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0836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1432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3542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44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73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9521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9713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6320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7668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 txBox="1"/>
          <p:nvPr userDrawn="1"/>
        </p:nvSpPr>
        <p:spPr>
          <a:xfrm>
            <a:off x="7022076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43344-4CE4-4823-9451-55EC227377D5}" type="slidenum"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64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44123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 txBox="1"/>
          <p:nvPr userDrawn="1"/>
        </p:nvSpPr>
        <p:spPr>
          <a:xfrm>
            <a:off x="7022076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43344-4CE4-4823-9451-55EC227377D5}" type="slidenum"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550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5804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1B08C3E-A56D-478A-9CEF-BE0F486531FB}" type="slidenum">
              <a:rPr lang="zh-CN" altLang="en-US" sz="1350" smtClean="0">
                <a:solidFill>
                  <a:prstClr val="black"/>
                </a:solidFill>
              </a:rPr>
              <a:pPr algn="l">
                <a:defRPr/>
              </a:pPr>
              <a:t>‹#›</a:t>
            </a:fld>
            <a:endParaRPr lang="zh-CN" alt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274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35670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3037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35099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41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-7313"/>
            <a:ext cx="9144000" cy="59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1" t="7988" r="32921" b="40549"/>
          <a:stretch>
            <a:fillRect/>
          </a:stretch>
        </p:blipFill>
        <p:spPr>
          <a:xfrm>
            <a:off x="98658" y="1"/>
            <a:ext cx="536008" cy="5276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CEE790-5063-7B4E-B0EF-AE4D0C1647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57856" r="16825" b="12731"/>
          <a:stretch>
            <a:fillRect/>
          </a:stretch>
        </p:blipFill>
        <p:spPr>
          <a:xfrm>
            <a:off x="587404" y="91200"/>
            <a:ext cx="1355432" cy="4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6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59723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249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742950"/>
            <a:ext cx="4038600" cy="4057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742950"/>
            <a:ext cx="4038600" cy="4057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0912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44647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5122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59600" y="47037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670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59600" y="47037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984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59600" y="47037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9036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4796973-5069-D947-91D2-08245D623454}"/>
              </a:ext>
            </a:extLst>
          </p:cNvPr>
          <p:cNvSpPr/>
          <p:nvPr userDrawn="1"/>
        </p:nvSpPr>
        <p:spPr>
          <a:xfrm>
            <a:off x="0" y="-7313"/>
            <a:ext cx="9144000" cy="59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461C11-71F7-8F4F-8F25-99194FE83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1" t="7988" r="32921" b="40549"/>
          <a:stretch>
            <a:fillRect/>
          </a:stretch>
        </p:blipFill>
        <p:spPr>
          <a:xfrm>
            <a:off x="98658" y="1"/>
            <a:ext cx="536008" cy="527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C8CCA8-4063-704F-BEA5-5C34AD847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57856" r="16825" b="12731"/>
          <a:stretch>
            <a:fillRect/>
          </a:stretch>
        </p:blipFill>
        <p:spPr>
          <a:xfrm>
            <a:off x="587404" y="91200"/>
            <a:ext cx="1355432" cy="4171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A17E5C-CA03-3640-9BDF-FB5C5DC667FC}"/>
              </a:ext>
            </a:extLst>
          </p:cNvPr>
          <p:cNvSpPr/>
          <p:nvPr userDrawn="1"/>
        </p:nvSpPr>
        <p:spPr>
          <a:xfrm>
            <a:off x="1006" y="5024337"/>
            <a:ext cx="9141993" cy="64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68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06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2210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5037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289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005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 userDrawn="1"/>
        </p:nvSpPr>
        <p:spPr bwMode="ltGray">
          <a:xfrm>
            <a:off x="0" y="1"/>
            <a:ext cx="9144000" cy="546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1pPr>
            <a:lvl2pPr marL="742950" indent="-28575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2pPr>
            <a:lvl3pPr marL="11430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3pPr>
            <a:lvl4pPr marL="16002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4pPr>
            <a:lvl5pPr marL="20574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1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755651" y="1059656"/>
            <a:ext cx="5770563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42950"/>
            <a:ext cx="82296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6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3400" y="4914900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v"/>
        <a:defRPr sz="21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1800">
          <a:solidFill>
            <a:schemeClr val="tx2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1800">
          <a:solidFill>
            <a:schemeClr val="tx2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0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660" r:id="rId12"/>
    <p:sldLayoutId id="214748366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01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666" r:id="rId12"/>
    <p:sldLayoutId id="2147483667" r:id="rId13"/>
    <p:sldLayoutId id="2147483668" r:id="rId14"/>
    <p:sldLayoutId id="2147483670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2.png"/><Relationship Id="rId5" Type="http://schemas.openxmlformats.org/officeDocument/2006/relationships/hyperlink" Target="https://github.com/HazyResearch/hippo-code" TargetMode="External"/><Relationship Id="rId4" Type="http://schemas.openxmlformats.org/officeDocument/2006/relationships/hyperlink" Target="https://arxiv.org/abs/2008.07669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7.png"/><Relationship Id="rId5" Type="http://schemas.openxmlformats.org/officeDocument/2006/relationships/image" Target="../media/image642.png"/><Relationship Id="rId4" Type="http://schemas.openxmlformats.org/officeDocument/2006/relationships/image" Target="../media/image6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21.png"/><Relationship Id="rId5" Type="http://schemas.openxmlformats.org/officeDocument/2006/relationships/image" Target="../media/image410.png"/><Relationship Id="rId4" Type="http://schemas.openxmlformats.org/officeDocument/2006/relationships/image" Target="../media/image4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71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10" Type="http://schemas.openxmlformats.org/officeDocument/2006/relationships/image" Target="../media/image48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3" Type="http://schemas.openxmlformats.org/officeDocument/2006/relationships/image" Target="../media/image631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61.png"/><Relationship Id="rId5" Type="http://schemas.openxmlformats.org/officeDocument/2006/relationships/image" Target="../media/image651.png"/><Relationship Id="rId4" Type="http://schemas.openxmlformats.org/officeDocument/2006/relationships/image" Target="../media/image6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50.png"/><Relationship Id="rId5" Type="http://schemas.openxmlformats.org/officeDocument/2006/relationships/image" Target="../media/image70.png"/><Relationship Id="rId4" Type="http://schemas.openxmlformats.org/officeDocument/2006/relationships/image" Target="../media/image5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7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11.png"/><Relationship Id="rId5" Type="http://schemas.openxmlformats.org/officeDocument/2006/relationships/image" Target="../media/image700.png"/><Relationship Id="rId10" Type="http://schemas.openxmlformats.org/officeDocument/2006/relationships/image" Target="../media/image75.png"/><Relationship Id="rId4" Type="http://schemas.openxmlformats.org/officeDocument/2006/relationships/image" Target="../media/image690.png"/><Relationship Id="rId9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5.png"/><Relationship Id="rId3" Type="http://schemas.openxmlformats.org/officeDocument/2006/relationships/image" Target="../media/image113.png"/><Relationship Id="rId7" Type="http://schemas.openxmlformats.org/officeDocument/2006/relationships/image" Target="../media/image118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6.png"/><Relationship Id="rId11" Type="http://schemas.openxmlformats.org/officeDocument/2006/relationships/image" Target="../media/image123.png"/><Relationship Id="rId5" Type="http://schemas.openxmlformats.org/officeDocument/2006/relationships/image" Target="../media/image115.png"/><Relationship Id="rId15" Type="http://schemas.openxmlformats.org/officeDocument/2006/relationships/image" Target="../media/image127.png"/><Relationship Id="rId10" Type="http://schemas.openxmlformats.org/officeDocument/2006/relationships/image" Target="../media/image121.png"/><Relationship Id="rId4" Type="http://schemas.openxmlformats.org/officeDocument/2006/relationships/image" Target="../media/image114.png"/><Relationship Id="rId9" Type="http://schemas.openxmlformats.org/officeDocument/2006/relationships/image" Target="../media/image120.png"/><Relationship Id="rId1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290.png"/><Relationship Id="rId4" Type="http://schemas.openxmlformats.org/officeDocument/2006/relationships/image" Target="../media/image13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1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00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30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9.png"/><Relationship Id="rId18" Type="http://schemas.openxmlformats.org/officeDocument/2006/relationships/image" Target="../media/image210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10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10.png"/><Relationship Id="rId11" Type="http://schemas.openxmlformats.org/officeDocument/2006/relationships/image" Target="../media/image1410.png"/><Relationship Id="rId5" Type="http://schemas.openxmlformats.org/officeDocument/2006/relationships/image" Target="../media/image810.png"/><Relationship Id="rId15" Type="http://schemas.openxmlformats.org/officeDocument/2006/relationships/image" Target="../media/image180.png"/><Relationship Id="rId10" Type="http://schemas.openxmlformats.org/officeDocument/2006/relationships/image" Target="../media/image13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Relationship Id="rId14" Type="http://schemas.openxmlformats.org/officeDocument/2006/relationships/image" Target="../media/image17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kexue.fm/archives/10114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www.spaces.ac.cn/archives/10180" TargetMode="External"/><Relationship Id="rId5" Type="http://schemas.openxmlformats.org/officeDocument/2006/relationships/hyperlink" Target="https://www.spaces.ac.cn/archives/10162" TargetMode="External"/><Relationship Id="rId4" Type="http://schemas.openxmlformats.org/officeDocument/2006/relationships/hyperlink" Target="https://spaces.ac.cn/archives/10137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1"/>
          <p:cNvGrpSpPr/>
          <p:nvPr/>
        </p:nvGrpSpPr>
        <p:grpSpPr>
          <a:xfrm>
            <a:off x="1006" y="48282"/>
            <a:ext cx="9141993" cy="424722"/>
            <a:chOff x="1340" y="152799"/>
            <a:chExt cx="12189324" cy="566296"/>
          </a:xfrm>
        </p:grpSpPr>
        <p:sp>
          <p:nvSpPr>
            <p:cNvPr id="8" name="矩形 7"/>
            <p:cNvSpPr/>
            <p:nvPr/>
          </p:nvSpPr>
          <p:spPr>
            <a:xfrm>
              <a:off x="369885" y="152799"/>
              <a:ext cx="11820779" cy="566296"/>
            </a:xfrm>
            <a:prstGeom prst="rect">
              <a:avLst/>
            </a:prstGeom>
            <a:solidFill>
              <a:srgbClr val="227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24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40" y="152799"/>
              <a:ext cx="240922" cy="566296"/>
            </a:xfrm>
            <a:prstGeom prst="rect">
              <a:avLst/>
            </a:prstGeom>
            <a:solidFill>
              <a:srgbClr val="227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24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73997" y="152799"/>
              <a:ext cx="64153" cy="566296"/>
            </a:xfrm>
            <a:prstGeom prst="rect">
              <a:avLst/>
            </a:prstGeom>
            <a:solidFill>
              <a:srgbClr val="227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24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16060" y="608561"/>
            <a:ext cx="81900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4050" b="1" dirty="0" smtClean="0"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HiPPO: Recurrent </a:t>
            </a:r>
            <a:r>
              <a:rPr lang="en-US" altLang="zh-CN" sz="4050" b="1" dirty="0"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Memory with Optimal Polynomial Projections</a:t>
            </a:r>
            <a:endParaRPr lang="zh-CN" altLang="en-US" sz="4050" b="1" dirty="0"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446" y="4435614"/>
            <a:ext cx="90815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Paper: </a:t>
            </a:r>
            <a:r>
              <a:rPr lang="en-US" altLang="zh-CN" sz="2000" dirty="0" smtClean="0">
                <a:hlinkClick r:id="rId4"/>
              </a:rPr>
              <a:t>[2008.07669</a:t>
            </a:r>
            <a:r>
              <a:rPr lang="en-US" altLang="zh-CN" sz="2000" dirty="0">
                <a:hlinkClick r:id="rId4"/>
              </a:rPr>
              <a:t>] HiPPO: Recurrent Memory with Optimal Polynomial </a:t>
            </a:r>
            <a:r>
              <a:rPr lang="en-US" altLang="zh-CN" sz="2000" dirty="0" smtClean="0">
                <a:hlinkClick r:id="rId4"/>
              </a:rPr>
              <a:t>Projections</a:t>
            </a:r>
            <a:endParaRPr lang="en-US" altLang="zh-CN" sz="2000" dirty="0" smtClean="0"/>
          </a:p>
          <a:p>
            <a:r>
              <a:rPr lang="en-US" altLang="zh-CN" sz="2000" dirty="0" smtClean="0"/>
              <a:t>Code: </a:t>
            </a:r>
            <a:r>
              <a:rPr lang="en-US" altLang="zh-CN" sz="2000" dirty="0">
                <a:hlinkClick r:id="rId5"/>
              </a:rPr>
              <a:t>GitHub - </a:t>
            </a:r>
            <a:r>
              <a:rPr lang="en-US" altLang="zh-CN" sz="2000" dirty="0" err="1">
                <a:hlinkClick r:id="rId5"/>
              </a:rPr>
              <a:t>HazyResearch</a:t>
            </a:r>
            <a:r>
              <a:rPr lang="en-US" altLang="zh-CN" sz="2000" dirty="0">
                <a:hlinkClick r:id="rId5"/>
              </a:rPr>
              <a:t>/hippo-code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05" y="2017134"/>
            <a:ext cx="9141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最优多项式投影</a:t>
            </a:r>
            <a:r>
              <a:rPr lang="zh-CN" altLang="en-US" sz="2400" dirty="0" smtClean="0"/>
              <a:t>循环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在线记忆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1004" y="2716663"/>
            <a:ext cx="9142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HiPPO</a:t>
            </a:r>
            <a:r>
              <a:rPr lang="en-US" altLang="zh-CN" sz="2400" dirty="0" smtClean="0"/>
              <a:t>(</a:t>
            </a:r>
            <a:r>
              <a:rPr lang="en-US" altLang="zh-CN" sz="2400" b="1" dirty="0">
                <a:solidFill>
                  <a:srgbClr val="FF0000"/>
                </a:solidFill>
              </a:rPr>
              <a:t>Hi</a:t>
            </a:r>
            <a:r>
              <a:rPr lang="en-US" altLang="zh-CN" sz="2400" dirty="0" smtClean="0"/>
              <a:t>gh-order </a:t>
            </a:r>
            <a:r>
              <a:rPr lang="en-US" altLang="zh-CN" sz="2400" b="1" dirty="0">
                <a:solidFill>
                  <a:srgbClr val="FF0000"/>
                </a:solidFill>
              </a:rPr>
              <a:t>P</a:t>
            </a:r>
            <a:r>
              <a:rPr lang="en-US" altLang="zh-CN" sz="2400" dirty="0"/>
              <a:t>olynomial </a:t>
            </a:r>
            <a:r>
              <a:rPr lang="en-US" altLang="zh-CN" sz="2400" b="1" dirty="0">
                <a:solidFill>
                  <a:srgbClr val="FF0000"/>
                </a:solidFill>
              </a:rPr>
              <a:t>P</a:t>
            </a:r>
            <a:r>
              <a:rPr lang="en-US" altLang="zh-CN" sz="2400" dirty="0"/>
              <a:t>rojection </a:t>
            </a:r>
            <a:r>
              <a:rPr lang="en-US" altLang="zh-CN" sz="2400" b="1" dirty="0">
                <a:solidFill>
                  <a:srgbClr val="FF0000"/>
                </a:solidFill>
              </a:rPr>
              <a:t>O</a:t>
            </a:r>
            <a:r>
              <a:rPr lang="en-US" altLang="zh-CN" sz="2400" dirty="0" smtClean="0"/>
              <a:t>perators)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1698" y="3895795"/>
                <a:ext cx="2498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98" y="3895795"/>
                <a:ext cx="2498106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810553" y="3895795"/>
                <a:ext cx="19778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53" y="3895795"/>
                <a:ext cx="1977849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73280" y="3895795"/>
                <a:ext cx="22518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80" y="3895795"/>
                <a:ext cx="2251835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18591" y="3895795"/>
                <a:ext cx="21984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91" y="3895795"/>
                <a:ext cx="2198487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417107" y="3204675"/>
            <a:ext cx="3877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高阶多项式投影算子</a:t>
            </a:r>
          </a:p>
        </p:txBody>
      </p:sp>
    </p:spTree>
    <p:extLst>
      <p:ext uri="{BB962C8B-B14F-4D97-AF65-F5344CB8AC3E}">
        <p14:creationId xmlns:p14="http://schemas.microsoft.com/office/powerpoint/2010/main" val="418545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1" grpId="0"/>
      <p:bldP spid="5" grpId="0"/>
      <p:bldP spid="6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77989" y="850048"/>
            <a:ext cx="3057247" cy="371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7720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TL;DR</a:t>
            </a:r>
            <a:endParaRPr 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0" y="572212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+mn-ea"/>
              </a:rPr>
              <a:t>SSM in deep learning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开山</a:t>
            </a:r>
            <a:r>
              <a:rPr lang="zh-CN" altLang="en-US" sz="2400" dirty="0">
                <a:latin typeface="+mn-ea"/>
              </a:rPr>
              <a:t>之</a:t>
            </a:r>
            <a:r>
              <a:rPr lang="zh-CN" altLang="en-US" sz="2400" dirty="0" smtClean="0">
                <a:latin typeface="+mn-ea"/>
              </a:rPr>
              <a:t>作</a:t>
            </a:r>
            <a:endParaRPr lang="en-US" altLang="zh-CN" sz="2400" dirty="0">
              <a:latin typeface="+mn-ea"/>
            </a:endParaRPr>
          </a:p>
          <a:p>
            <a:pPr lvl="2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+mn-ea"/>
              </a:rPr>
              <a:t>在线记忆转为在线最</a:t>
            </a:r>
            <a:r>
              <a:rPr lang="zh-CN" altLang="en-US" sz="2400" dirty="0">
                <a:latin typeface="+mn-ea"/>
              </a:rPr>
              <a:t>优多项式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投影</a:t>
            </a:r>
            <a:r>
              <a:rPr lang="zh-CN" altLang="en-US" sz="2400" dirty="0">
                <a:latin typeface="+mn-ea"/>
              </a:rPr>
              <a:t>，可</a:t>
            </a:r>
            <a:r>
              <a:rPr lang="zh-CN" altLang="en-US" sz="2400" dirty="0" smtClean="0">
                <a:latin typeface="+mn-ea"/>
              </a:rPr>
              <a:t>作为记忆算子</a:t>
            </a:r>
            <a:endParaRPr lang="en-US" altLang="zh-CN" sz="2400" dirty="0" smtClean="0">
              <a:latin typeface="+mn-ea"/>
            </a:endParaRPr>
          </a:p>
          <a:p>
            <a:pPr lvl="2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解析</a:t>
            </a:r>
            <a:r>
              <a:rPr lang="zh-CN" altLang="en-US" sz="2400" dirty="0">
                <a:latin typeface="+mn-ea"/>
              </a:rPr>
              <a:t>计算投影</a:t>
            </a:r>
            <a:r>
              <a:rPr lang="zh-CN" altLang="en-US" sz="2400" dirty="0" smtClean="0">
                <a:latin typeface="+mn-ea"/>
              </a:rPr>
              <a:t>系数（</a:t>
            </a:r>
            <a:r>
              <a:rPr lang="zh-CN" altLang="en-US" sz="2400" dirty="0">
                <a:latin typeface="+mn-ea"/>
              </a:rPr>
              <a:t>无需</a:t>
            </a:r>
            <a:r>
              <a:rPr lang="zh-CN" altLang="en-US" sz="2400" dirty="0" smtClean="0">
                <a:latin typeface="+mn-ea"/>
              </a:rPr>
              <a:t>学</a:t>
            </a:r>
            <a:r>
              <a:rPr lang="zh-CN" altLang="en-US" sz="2400" dirty="0">
                <a:latin typeface="+mn-ea"/>
              </a:rPr>
              <a:t>习</a:t>
            </a:r>
            <a:r>
              <a:rPr lang="zh-CN" altLang="en-US" sz="2400" dirty="0" smtClean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</a:rPr>
              <a:t>后续提出同</a:t>
            </a:r>
            <a:r>
              <a:rPr lang="en-US" altLang="zh-CN" sz="2400" dirty="0" smtClean="0">
                <a:latin typeface="+mn-ea"/>
              </a:rPr>
              <a:t>Transformer</a:t>
            </a:r>
            <a:r>
              <a:rPr lang="zh-CN" altLang="en-US" sz="2400" dirty="0" smtClean="0">
                <a:latin typeface="+mn-ea"/>
              </a:rPr>
              <a:t>匹敌的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Mamba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8" t="16081" r="32693" b="48006"/>
          <a:stretch/>
        </p:blipFill>
        <p:spPr>
          <a:xfrm>
            <a:off x="3290003" y="2880536"/>
            <a:ext cx="2164232" cy="21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背景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长程序列建模</a:t>
            </a:r>
            <a:r>
              <a:rPr lang="zh-CN" altLang="en-US" sz="2400" dirty="0"/>
              <a:t>和学习</a:t>
            </a:r>
            <a:endParaRPr 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-2" y="733928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长程</a:t>
            </a:r>
            <a:r>
              <a:rPr lang="zh-CN" altLang="en-US" sz="2000" dirty="0" smtClean="0"/>
              <a:t>序列建模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学习</a:t>
            </a:r>
            <a:r>
              <a:rPr lang="zh-CN" altLang="en-US" sz="2000" dirty="0"/>
              <a:t>是现代</a:t>
            </a:r>
            <a:r>
              <a:rPr lang="zh-CN" altLang="en-US" sz="2000" dirty="0" smtClean="0"/>
              <a:t>机器学习一基本</a:t>
            </a:r>
            <a:r>
              <a:rPr lang="zh-CN" altLang="en-US" sz="2000" dirty="0"/>
              <a:t>问题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736900" y="1802155"/>
            <a:ext cx="5991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语音识别：理解</a:t>
            </a:r>
            <a:r>
              <a:rPr lang="zh-CN" altLang="en-US" sz="2000" dirty="0" smtClean="0"/>
              <a:t>一单词可能依赖</a:t>
            </a:r>
            <a:r>
              <a:rPr lang="zh-CN" altLang="en-US" sz="2000" dirty="0"/>
              <a:t>几分钟</a:t>
            </a:r>
            <a:r>
              <a:rPr lang="zh-CN" altLang="en-US" sz="2000" dirty="0" smtClean="0"/>
              <a:t>前上下文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视频处理：分析</a:t>
            </a:r>
            <a:r>
              <a:rPr lang="zh-CN" altLang="en-US" sz="2000" dirty="0" smtClean="0"/>
              <a:t>一动</a:t>
            </a:r>
            <a:r>
              <a:rPr lang="zh-CN" altLang="en-US" sz="2000" dirty="0"/>
              <a:t>作</a:t>
            </a:r>
            <a:r>
              <a:rPr lang="zh-CN" altLang="en-US" sz="2000" dirty="0" smtClean="0"/>
              <a:t>可能</a:t>
            </a:r>
            <a:r>
              <a:rPr lang="zh-CN" altLang="en-US" sz="2000" dirty="0"/>
              <a:t>依赖</a:t>
            </a:r>
            <a:r>
              <a:rPr lang="zh-CN" altLang="en-US" sz="2000" dirty="0" smtClean="0"/>
              <a:t>数分钟前视频帧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强化学习</a:t>
            </a:r>
            <a:r>
              <a:rPr lang="zh-CN" altLang="en-US" sz="2000" dirty="0" smtClean="0"/>
              <a:t>：决策</a:t>
            </a:r>
            <a:r>
              <a:rPr lang="zh-CN" altLang="en-US" sz="2000" dirty="0"/>
              <a:t>可能</a:t>
            </a:r>
            <a:r>
              <a:rPr lang="zh-CN" altLang="en-US" sz="2000" dirty="0" smtClean="0"/>
              <a:t>依赖很</a:t>
            </a:r>
            <a:r>
              <a:rPr lang="zh-CN" altLang="en-US" sz="2000" dirty="0"/>
              <a:t>久</a:t>
            </a:r>
            <a:r>
              <a:rPr lang="zh-CN" altLang="en-US" sz="2000" dirty="0" smtClean="0"/>
              <a:t>以前的</a:t>
            </a:r>
            <a:r>
              <a:rPr lang="zh-CN" altLang="en-US" sz="2000" dirty="0"/>
              <a:t>行动</a:t>
            </a:r>
            <a:r>
              <a:rPr lang="zh-CN" altLang="en-US" sz="2000" dirty="0" smtClean="0"/>
              <a:t>和奖励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1" y="4182332"/>
            <a:ext cx="9143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长程序列建模</a:t>
            </a:r>
            <a:r>
              <a:rPr lang="en-US" altLang="zh-CN" sz="2000" dirty="0"/>
              <a:t>/</a:t>
            </a:r>
            <a:r>
              <a:rPr lang="zh-CN" altLang="en-US" sz="2000" dirty="0"/>
              <a:t>学习</a:t>
            </a:r>
            <a:r>
              <a:rPr lang="zh-CN" altLang="en-US" sz="2000" dirty="0" smtClean="0"/>
              <a:t>一核心：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在线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增量</a:t>
            </a:r>
            <a:r>
              <a:rPr lang="zh-CN" altLang="en-US" sz="2000" dirty="0" smtClean="0"/>
              <a:t>表示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576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背景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长程序列增量表征及问题</a:t>
            </a:r>
            <a:endParaRPr 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8575" y="705092"/>
            <a:ext cx="9086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RNN</a:t>
            </a:r>
            <a:endParaRPr lang="en-US" altLang="zh-CN" sz="20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04" y="1141962"/>
            <a:ext cx="3810222" cy="323279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1" y="4536373"/>
            <a:ext cx="9115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记忆范围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长程建模能力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有限</a:t>
            </a:r>
            <a:r>
              <a:rPr lang="zh-CN" altLang="en-US" sz="2000" dirty="0" smtClean="0"/>
              <a:t>（如梯度消失）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556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背景</a:t>
            </a:r>
            <a:r>
              <a:rPr lang="en-US" altLang="zh-CN" sz="2400" dirty="0" smtClean="0"/>
              <a:t>—</a:t>
            </a:r>
            <a:r>
              <a:rPr lang="zh-CN" altLang="en-US" sz="2400" dirty="0"/>
              <a:t>长程序列增量表征及问题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773093"/>
            <a:ext cx="911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启发式</a:t>
            </a:r>
            <a:r>
              <a:rPr lang="zh-CN" altLang="en-US" sz="2000" dirty="0" smtClean="0"/>
              <a:t>缓解长程建模问题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" y="3944601"/>
            <a:ext cx="911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</a:rPr>
              <a:t>理论</a:t>
            </a:r>
            <a:r>
              <a:rPr lang="zh-CN" altLang="en-US" sz="2000" dirty="0" smtClean="0">
                <a:latin typeface="+mn-ea"/>
              </a:rPr>
              <a:t>：缺乏“记忆”机制</a:t>
            </a:r>
            <a:r>
              <a:rPr lang="zh-CN" altLang="en-US" sz="2000" dirty="0">
                <a:latin typeface="+mn-ea"/>
              </a:rPr>
              <a:t>统一理论框架</a:t>
            </a:r>
            <a:r>
              <a:rPr lang="zh-CN" altLang="en-US" sz="2000" dirty="0" smtClean="0">
                <a:latin typeface="+mn-ea"/>
              </a:rPr>
              <a:t>，如长程能力和梯度有界的理论分析</a:t>
            </a:r>
            <a:endParaRPr lang="zh-CN" altLang="en-US" sz="2000" dirty="0">
              <a:latin typeface="+mn-ea"/>
            </a:endParaRPr>
          </a:p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</a:rPr>
              <a:t>实现</a:t>
            </a:r>
            <a:r>
              <a:rPr lang="zh-CN" altLang="en-US" sz="2000" dirty="0" smtClean="0">
                <a:latin typeface="+mn-ea"/>
              </a:rPr>
              <a:t>：时间尺度需先验</a:t>
            </a:r>
            <a:r>
              <a:rPr lang="zh-CN" altLang="en-US" sz="2000" dirty="0">
                <a:latin typeface="+mn-ea"/>
              </a:rPr>
              <a:t>假设</a:t>
            </a:r>
            <a:r>
              <a:rPr lang="zh-CN" altLang="en-US" sz="2000" dirty="0" smtClean="0">
                <a:latin typeface="+mn-ea"/>
              </a:rPr>
              <a:t>，失配性能显著下降</a:t>
            </a:r>
            <a:endParaRPr lang="en-US" altLang="zh-CN" sz="2000" dirty="0" smtClean="0"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682186" y="1312156"/>
            <a:ext cx="5271314" cy="2218688"/>
            <a:chOff x="3682186" y="1312156"/>
            <a:chExt cx="5271314" cy="221868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1967" y="1615384"/>
              <a:ext cx="2351533" cy="163996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073214" y="1312156"/>
              <a:ext cx="16663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/>
                <a:t>Legendre </a:t>
              </a:r>
              <a:r>
                <a:rPr lang="en-US" altLang="zh-CN" sz="1200" b="1" dirty="0"/>
                <a:t>Memory Unit</a:t>
              </a:r>
              <a:endParaRPr lang="zh-CN" altLang="en-US" sz="1200" b="1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2186" y="1711135"/>
              <a:ext cx="2782300" cy="143737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087537" y="1324876"/>
              <a:ext cx="16537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/>
                <a:t> Fourier Recurrent Unit</a:t>
              </a:r>
              <a:endParaRPr lang="zh-CN" altLang="en-US" sz="1200" b="1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5908765" y="319229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</a:rPr>
                <a:t>高阶频率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66508" y="1349308"/>
            <a:ext cx="2875504" cy="2197245"/>
            <a:chOff x="266508" y="1349308"/>
            <a:chExt cx="2875504" cy="2197245"/>
          </a:xfrm>
        </p:grpSpPr>
        <p:grpSp>
          <p:nvGrpSpPr>
            <p:cNvPr id="13" name="组合 12"/>
            <p:cNvGrpSpPr/>
            <p:nvPr/>
          </p:nvGrpSpPr>
          <p:grpSpPr>
            <a:xfrm>
              <a:off x="266508" y="1473276"/>
              <a:ext cx="2875504" cy="2073277"/>
              <a:chOff x="1199288" y="1692300"/>
              <a:chExt cx="2439118" cy="1897217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45" t="10007"/>
              <a:stretch/>
            </p:blipFill>
            <p:spPr>
              <a:xfrm>
                <a:off x="1199288" y="1692300"/>
                <a:ext cx="2439118" cy="1457616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1916145" y="3250963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1"/>
                    </a:solidFill>
                  </a:rPr>
                  <a:t>门控机制</a:t>
                </a:r>
                <a:endParaRPr lang="zh-CN" altLang="en-US" sz="16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49647" y="1349308"/>
              <a:ext cx="5679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/>
                <a:t> </a:t>
              </a:r>
              <a:r>
                <a:rPr lang="en-US" altLang="zh-CN" sz="1200" b="1" dirty="0" smtClean="0"/>
                <a:t>LSTM</a:t>
              </a:r>
              <a:endParaRPr lang="zh-CN" altLang="en-US" sz="1200" b="1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2178568" y="1360416"/>
              <a:ext cx="5052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/>
                <a:t> </a:t>
              </a:r>
              <a:r>
                <a:rPr lang="en-US" altLang="zh-CN" sz="1200" b="1" dirty="0" smtClean="0"/>
                <a:t>GRU</a:t>
              </a:r>
              <a:endParaRPr lang="zh-CN" altLang="en-US" sz="1200" b="1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0" y="2164239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系统、</a:t>
            </a:r>
            <a:r>
              <a:rPr lang="zh-CN" altLang="en-US" sz="2400" dirty="0"/>
              <a:t>最</a:t>
            </a:r>
            <a:r>
              <a:rPr lang="zh-CN" altLang="en-US" sz="2400" dirty="0" smtClean="0"/>
              <a:t>优构建统一理论框架，实现高效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稳定</a:t>
            </a:r>
            <a:r>
              <a:rPr lang="zh-CN" altLang="en-US" sz="2400" dirty="0"/>
              <a:t>记忆</a:t>
            </a:r>
            <a:r>
              <a:rPr lang="zh-CN" altLang="en-US" sz="2400" dirty="0" smtClean="0"/>
              <a:t>长程历史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66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思路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0" y="1193977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>
                    <a:latin typeface="+mn-ea"/>
                  </a:rPr>
                  <a:t>基于</a:t>
                </a:r>
                <a:r>
                  <a:rPr lang="zh-CN" altLang="en-US" sz="2000" dirty="0">
                    <a:latin typeface="+mn-ea"/>
                  </a:rPr>
                  <a:t>测度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+mn-ea"/>
                  </a:rPr>
                  <a:t>最</a:t>
                </a:r>
                <a:r>
                  <a:rPr lang="zh-CN" altLang="en-US" sz="2000" dirty="0" smtClean="0">
                    <a:latin typeface="+mn-ea"/>
                  </a:rPr>
                  <a:t>优投影</a:t>
                </a:r>
                <a:endParaRPr lang="en-US" altLang="zh-CN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3977"/>
                <a:ext cx="9144000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60165" y="2477983"/>
                <a:ext cx="2660600" cy="95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5" y="2477983"/>
                <a:ext cx="2660600" cy="957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60165" y="1666078"/>
                <a:ext cx="4302845" cy="89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5" y="1666078"/>
                <a:ext cx="4302845" cy="899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244914" y="4161654"/>
                <a:ext cx="18231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600" b="1" dirty="0">
                    <a:solidFill>
                      <a:schemeClr val="accent1"/>
                    </a:solidFill>
                  </a:rPr>
                  <a:t>近似方波的项数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914" y="4161654"/>
                <a:ext cx="1823128" cy="338554"/>
              </a:xfrm>
              <a:prstGeom prst="rect">
                <a:avLst/>
              </a:prstGeom>
              <a:blipFill>
                <a:blip r:embed="rId6"/>
                <a:stretch>
                  <a:fillRect t="-5455" r="-334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55" y="1643472"/>
            <a:ext cx="3163527" cy="240957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460881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+mn-ea"/>
              </a:rPr>
              <a:t>问题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基</a:t>
            </a:r>
            <a:r>
              <a:rPr lang="zh-CN" altLang="en-US" sz="2000" dirty="0" smtClean="0">
                <a:latin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测度</a:t>
            </a:r>
            <a:r>
              <a:rPr lang="zh-CN" altLang="en-US" sz="2000" dirty="0">
                <a:latin typeface="+mn-ea"/>
              </a:rPr>
              <a:t>选择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69337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+mn-ea"/>
              </a:rPr>
              <a:t>函数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逼近</a:t>
            </a:r>
            <a:r>
              <a:rPr lang="zh-CN" altLang="en-US" sz="2000" dirty="0" smtClean="0">
                <a:latin typeface="+mn-ea"/>
              </a:rPr>
              <a:t>将“记忆”</a:t>
            </a:r>
            <a:r>
              <a:rPr lang="zh-CN" altLang="en-US" sz="2000" dirty="0">
                <a:latin typeface="+mn-ea"/>
              </a:rPr>
              <a:t>转为</a:t>
            </a:r>
            <a:r>
              <a:rPr lang="zh-CN" altLang="en-US" sz="2000" dirty="0" smtClean="0">
                <a:latin typeface="+mn-ea"/>
              </a:rPr>
              <a:t>“压缩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 smtClean="0">
                <a:latin typeface="+mn-ea"/>
              </a:rPr>
              <a:t>投影”</a:t>
            </a:r>
            <a:endParaRPr lang="zh-CN" altLang="en-US" sz="20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60165" y="3616312"/>
                <a:ext cx="2691121" cy="545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5" y="3616312"/>
                <a:ext cx="2691121" cy="545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7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20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25144" y="-56438"/>
            <a:ext cx="9118856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发现</a:t>
            </a:r>
            <a:endParaRPr 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184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特定多项式基和</a:t>
            </a:r>
            <a:r>
              <a:rPr lang="zh-CN" altLang="en-US" sz="2000" dirty="0">
                <a:latin typeface="+mn-ea"/>
              </a:rPr>
              <a:t>测度</a:t>
            </a:r>
            <a:r>
              <a:rPr lang="zh-CN" altLang="en-US" sz="2000" dirty="0" smtClean="0">
                <a:latin typeface="+mn-ea"/>
              </a:rPr>
              <a:t>，投影更新满足</a:t>
            </a:r>
            <a:r>
              <a:rPr lang="en-US" altLang="zh-CN" sz="2000" b="1" dirty="0" smtClean="0">
                <a:solidFill>
                  <a:srgbClr val="C00000"/>
                </a:solidFill>
                <a:latin typeface="+mn-ea"/>
              </a:rPr>
              <a:t>ODE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构建记忆理论框架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HiPPO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，</a:t>
            </a:r>
            <a:r>
              <a:rPr lang="zh-CN" altLang="en-US" sz="2000" dirty="0" smtClean="0"/>
              <a:t>并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实例化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t="6648" r="13659" b="5770"/>
          <a:stretch/>
        </p:blipFill>
        <p:spPr>
          <a:xfrm>
            <a:off x="370302" y="1261056"/>
            <a:ext cx="8428540" cy="33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6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25144" y="-56438"/>
            <a:ext cx="9118856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分析</a:t>
            </a:r>
            <a:r>
              <a:rPr lang="en-US" altLang="zh-CN" sz="2400" dirty="0" smtClean="0"/>
              <a:t>—HiPPO-LegT </a:t>
            </a:r>
            <a:r>
              <a:rPr lang="en-US" altLang="zh-CN" sz="2400" dirty="0"/>
              <a:t>(Translated Legendre</a:t>
            </a:r>
            <a:r>
              <a:rPr lang="en-US" altLang="zh-CN" sz="2400" dirty="0" smtClean="0"/>
              <a:t>)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144" y="625738"/>
                <a:ext cx="9112777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 smtClean="0">
                    <a:latin typeface="+mn-ea"/>
                  </a:rPr>
                  <a:t>基于</a:t>
                </a:r>
                <a:r>
                  <a:rPr lang="en-US" altLang="zh-CN" sz="2000" dirty="0">
                    <a:latin typeface="+mn-ea"/>
                  </a:rPr>
                  <a:t>Legendre</a:t>
                </a:r>
                <a:r>
                  <a:rPr lang="zh-CN" altLang="en-US" sz="2000" dirty="0" smtClean="0">
                    <a:latin typeface="+mn-ea"/>
                  </a:rPr>
                  <a:t>多项式和度量</a:t>
                </a:r>
                <a14:m>
                  <m:oMath xmlns:m="http://schemas.openxmlformats.org/officeDocument/2006/math"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C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0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dirty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4" y="625738"/>
                <a:ext cx="9112777" cy="58689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77" y="1276650"/>
            <a:ext cx="5914660" cy="3165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4580186"/>
                <a:ext cx="9112777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等线" panose="02010600030101010101" pitchFamily="2" charset="-122"/>
                  </a:rPr>
                  <a:t>第一性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等线" panose="02010600030101010101" pitchFamily="2" charset="-122"/>
                  </a:rPr>
                  <a:t>原理</a:t>
                </a:r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推导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LMU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，</a:t>
                </a:r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分析对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敏感</a:t>
                </a:r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原因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失配性能骤降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)</a:t>
                </a:r>
                <a:endParaRPr lang="en-US" altLang="zh-CN" sz="200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80186"/>
                <a:ext cx="9112777" cy="553998"/>
              </a:xfrm>
              <a:prstGeom prst="rect">
                <a:avLst/>
              </a:prstGeom>
              <a:blipFill>
                <a:blip r:embed="rId5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35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分析</a:t>
            </a:r>
            <a:r>
              <a:rPr lang="en-US" altLang="zh-CN" sz="2400" dirty="0" smtClean="0"/>
              <a:t>—HiPPO-LagT </a:t>
            </a:r>
            <a:r>
              <a:rPr lang="en-US" altLang="zh-CN" sz="2400" dirty="0"/>
              <a:t>(Translated Laguerre</a:t>
            </a:r>
            <a:r>
              <a:rPr lang="en-US" altLang="zh-CN" sz="2400" dirty="0" smtClean="0"/>
              <a:t>)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222" y="559512"/>
                <a:ext cx="9112778" cy="628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 smtClean="0">
                    <a:latin typeface="+mn-ea"/>
                  </a:rPr>
                  <a:t>基于</a:t>
                </a:r>
                <a:r>
                  <a:rPr lang="en-US" altLang="zh-CN" sz="2000" dirty="0" smtClean="0"/>
                  <a:t>Laguerre</a:t>
                </a:r>
                <a:r>
                  <a:rPr lang="zh-CN" altLang="en-US" sz="2000" dirty="0" smtClean="0"/>
                  <a:t>多项式</a:t>
                </a:r>
                <a:r>
                  <a:rPr lang="zh-CN" altLang="en-US" sz="2000" dirty="0" smtClean="0">
                    <a:latin typeface="+mn-ea"/>
                  </a:rPr>
                  <a:t>和</a:t>
                </a:r>
                <a:r>
                  <a:rPr lang="zh-CN" altLang="zh-CN" sz="2000" dirty="0" smtClean="0">
                    <a:latin typeface="+mn-ea"/>
                  </a:rPr>
                  <a:t>度量</a:t>
                </a:r>
                <a14:m>
                  <m:oMath xmlns:m="http://schemas.openxmlformats.org/officeDocument/2006/math"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C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0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−∞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" y="559512"/>
                <a:ext cx="9112778" cy="628955"/>
              </a:xfrm>
              <a:prstGeom prst="rect">
                <a:avLst/>
              </a:prstGeom>
              <a:blipFill>
                <a:blip r:embed="rId3"/>
                <a:stretch>
                  <a:fillRect b="-5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794" y="1237356"/>
            <a:ext cx="4819918" cy="273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9880" y="4355081"/>
                <a:ext cx="911277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(</a:t>
                </a:r>
                <a:r>
                  <a:rPr lang="zh-CN" altLang="en-US" sz="2000" b="1" dirty="0">
                    <a:solidFill>
                      <a:schemeClr val="accent2"/>
                    </a:solidFill>
                    <a:latin typeface="+mn-ea"/>
                  </a:rPr>
                  <a:t>低价</a:t>
                </a:r>
                <a:r>
                  <a:rPr lang="en-US" altLang="zh-CN" sz="2000" dirty="0" smtClean="0">
                    <a:latin typeface="+mn-ea"/>
                  </a:rPr>
                  <a:t>)</a:t>
                </a:r>
                <a:r>
                  <a:rPr lang="zh-CN" altLang="en-US" sz="2000" dirty="0" smtClean="0">
                    <a:latin typeface="+mn-ea"/>
                  </a:rPr>
                  <a:t> 退化为</a:t>
                </a:r>
                <a:r>
                  <a:rPr lang="en-US" altLang="zh-CN" sz="2000" dirty="0" smtClean="0">
                    <a:latin typeface="+mn-ea"/>
                  </a:rPr>
                  <a:t>GRU/LSTM</a:t>
                </a:r>
                <a:r>
                  <a:rPr lang="zh-CN" altLang="en-US" sz="2000" dirty="0" smtClean="0">
                    <a:latin typeface="+mn-ea"/>
                  </a:rPr>
                  <a:t>门</a:t>
                </a:r>
                <a:r>
                  <a:rPr lang="zh-CN" altLang="en-US" sz="2000" dirty="0">
                    <a:latin typeface="+mn-ea"/>
                  </a:rPr>
                  <a:t>控机制，为门控</a:t>
                </a:r>
                <a:r>
                  <a:rPr lang="zh-CN" altLang="en-US" sz="2000" dirty="0" smtClean="0">
                    <a:latin typeface="+mn-ea"/>
                  </a:rPr>
                  <a:t>提供理论保障</a:t>
                </a:r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0" y="4355081"/>
                <a:ext cx="9112778" cy="553998"/>
              </a:xfrm>
              <a:prstGeom prst="rect">
                <a:avLst/>
              </a:prstGeom>
              <a:blipFill>
                <a:blip r:embed="rId5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696656" y="1382900"/>
                <a:ext cx="526354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分配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非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权重，离散化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更新方程有</a:t>
                </a:r>
                <a:r>
                  <a:rPr lang="zh-CN" altLang="zh-CN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超参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 </a:t>
                </a:r>
                <a:endParaRPr lang="zh-CN" altLang="en-US" sz="200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656" y="1382900"/>
                <a:ext cx="5263543" cy="553998"/>
              </a:xfrm>
              <a:prstGeom prst="rect">
                <a:avLst/>
              </a:prstGeom>
              <a:blipFill>
                <a:blip r:embed="rId6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1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提出</a:t>
            </a:r>
            <a:r>
              <a:rPr lang="en-US" altLang="zh-CN" sz="2400" dirty="0" smtClean="0"/>
              <a:t>— HiPPO-LegS </a:t>
            </a:r>
            <a:r>
              <a:rPr lang="en-US" altLang="zh-CN" sz="2400" dirty="0"/>
              <a:t>(Scaled Legendre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222" y="559512"/>
                <a:ext cx="9112778" cy="746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 smtClean="0">
                    <a:latin typeface="+mn-ea"/>
                  </a:rPr>
                  <a:t>基于</a:t>
                </a:r>
                <a:r>
                  <a:rPr lang="en-US" altLang="zh-CN" sz="2000" dirty="0" smtClean="0">
                    <a:latin typeface="+mn-ea"/>
                  </a:rPr>
                  <a:t>Legendre</a:t>
                </a:r>
                <a:r>
                  <a:rPr lang="zh-CN" altLang="en-US" sz="2000" dirty="0" smtClean="0">
                    <a:latin typeface="+mn-ea"/>
                  </a:rPr>
                  <a:t>多项式和度量</a:t>
                </a:r>
                <a14:m>
                  <m:oMath xmlns:m="http://schemas.openxmlformats.org/officeDocument/2006/math"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C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0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" y="559512"/>
                <a:ext cx="9112778" cy="746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101" y="1305510"/>
            <a:ext cx="4564979" cy="32348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518781"/>
            <a:ext cx="9144000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</a:rPr>
              <a:t>无时间尺度超参，对采样间隔和长度具有鲁棒性，</a:t>
            </a:r>
            <a:r>
              <a:rPr lang="en-US" altLang="zh-CN" sz="2000" dirty="0" err="1" smtClean="0">
                <a:solidFill>
                  <a:prstClr val="black"/>
                </a:solidFill>
                <a:latin typeface="等线" panose="02010600030101010101" pitchFamily="2" charset="-122"/>
              </a:rPr>
              <a:t>HiPPO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</a:rPr>
              <a:t>实例化</a:t>
            </a:r>
            <a:r>
              <a:rPr lang="zh-CN" altLang="en-US" sz="2000" b="1" dirty="0">
                <a:solidFill>
                  <a:schemeClr val="accent2"/>
                </a:solidFill>
                <a:latin typeface="等线" panose="02010600030101010101" pitchFamily="2" charset="-122"/>
              </a:rPr>
              <a:t>王牌</a:t>
            </a:r>
          </a:p>
        </p:txBody>
      </p:sp>
    </p:spTree>
    <p:extLst>
      <p:ext uri="{BB962C8B-B14F-4D97-AF65-F5344CB8AC3E}">
        <p14:creationId xmlns:p14="http://schemas.microsoft.com/office/powerpoint/2010/main" val="14535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思路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0" y="656244"/>
                <a:ext cx="14228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输入</a:t>
                </a:r>
                <a:r>
                  <a:rPr lang="zh-CN" altLang="en-US" sz="20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6244"/>
                <a:ext cx="1422825" cy="400110"/>
              </a:xfrm>
              <a:prstGeom prst="rect">
                <a:avLst/>
              </a:prstGeom>
              <a:blipFill>
                <a:blip r:embed="rId3"/>
                <a:stretch>
                  <a:fillRect l="-429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本框 84"/>
          <p:cNvSpPr txBox="1"/>
          <p:nvPr/>
        </p:nvSpPr>
        <p:spPr>
          <a:xfrm>
            <a:off x="5013978" y="4683887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输出：评估标准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损失函数（偏置）</a:t>
            </a:r>
            <a:endParaRPr lang="zh-CN" altLang="en-US" sz="2000" dirty="0"/>
          </a:p>
        </p:txBody>
      </p:sp>
      <p:sp>
        <p:nvSpPr>
          <p:cNvPr id="86" name="文本框 85"/>
          <p:cNvSpPr txBox="1"/>
          <p:nvPr/>
        </p:nvSpPr>
        <p:spPr>
          <a:xfrm>
            <a:off x="1685299" y="14617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记忆</a:t>
            </a:r>
            <a:endParaRPr lang="zh-CN" altLang="en-US" sz="2000" dirty="0"/>
          </a:p>
        </p:txBody>
      </p:sp>
      <p:sp>
        <p:nvSpPr>
          <p:cNvPr id="87" name="文本框 86"/>
          <p:cNvSpPr txBox="1"/>
          <p:nvPr/>
        </p:nvSpPr>
        <p:spPr>
          <a:xfrm>
            <a:off x="2645400" y="22673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逼近</a:t>
            </a:r>
            <a:endParaRPr lang="zh-CN" altLang="en-US" sz="2000" dirty="0"/>
          </a:p>
        </p:txBody>
      </p:sp>
      <p:sp>
        <p:nvSpPr>
          <p:cNvPr id="88" name="文本框 87"/>
          <p:cNvSpPr txBox="1"/>
          <p:nvPr/>
        </p:nvSpPr>
        <p:spPr>
          <a:xfrm>
            <a:off x="3605501" y="307283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投影</a:t>
            </a:r>
            <a:endParaRPr lang="zh-CN" altLang="en-US" sz="2000" dirty="0"/>
          </a:p>
        </p:txBody>
      </p:sp>
      <p:sp>
        <p:nvSpPr>
          <p:cNvPr id="89" name="文本框 88"/>
          <p:cNvSpPr txBox="1"/>
          <p:nvPr/>
        </p:nvSpPr>
        <p:spPr>
          <a:xfrm>
            <a:off x="4565602" y="38783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在线投影</a:t>
            </a:r>
            <a:endParaRPr lang="zh-CN" altLang="en-US" sz="2000" dirty="0"/>
          </a:p>
        </p:txBody>
      </p:sp>
      <p:cxnSp>
        <p:nvCxnSpPr>
          <p:cNvPr id="91" name="肘形连接符 90"/>
          <p:cNvCxnSpPr>
            <a:stCxn id="84" idx="2"/>
            <a:endCxn id="85" idx="1"/>
          </p:cNvCxnSpPr>
          <p:nvPr/>
        </p:nvCxnSpPr>
        <p:spPr>
          <a:xfrm rot="16200000" flipH="1">
            <a:off x="948901" y="818865"/>
            <a:ext cx="3827588" cy="4302565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84" idx="3"/>
            <a:endCxn id="86" idx="0"/>
          </p:cNvCxnSpPr>
          <p:nvPr/>
        </p:nvCxnSpPr>
        <p:spPr>
          <a:xfrm>
            <a:off x="1422825" y="856299"/>
            <a:ext cx="611288" cy="6054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6" idx="3"/>
            <a:endCxn id="87" idx="0"/>
          </p:cNvCxnSpPr>
          <p:nvPr/>
        </p:nvCxnSpPr>
        <p:spPr>
          <a:xfrm>
            <a:off x="2382926" y="1661828"/>
            <a:ext cx="611288" cy="6054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87" idx="3"/>
            <a:endCxn id="88" idx="0"/>
          </p:cNvCxnSpPr>
          <p:nvPr/>
        </p:nvCxnSpPr>
        <p:spPr>
          <a:xfrm>
            <a:off x="3343027" y="2467357"/>
            <a:ext cx="611288" cy="6054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88" idx="3"/>
            <a:endCxn id="89" idx="0"/>
          </p:cNvCxnSpPr>
          <p:nvPr/>
        </p:nvCxnSpPr>
        <p:spPr>
          <a:xfrm>
            <a:off x="4303128" y="3272886"/>
            <a:ext cx="867768" cy="6054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89" idx="3"/>
            <a:endCxn id="85" idx="0"/>
          </p:cNvCxnSpPr>
          <p:nvPr/>
        </p:nvCxnSpPr>
        <p:spPr>
          <a:xfrm>
            <a:off x="5776190" y="4078415"/>
            <a:ext cx="1303418" cy="605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3202166" y="755716"/>
            <a:ext cx="5672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</a:rPr>
              <a:t>极小化</a:t>
            </a:r>
            <a:r>
              <a:rPr lang="zh-CN" altLang="en-US" sz="2000" b="1" dirty="0">
                <a:solidFill>
                  <a:schemeClr val="accent2"/>
                </a:solidFill>
              </a:rPr>
              <a:t>度量</a:t>
            </a:r>
            <a:r>
              <a:rPr lang="zh-CN" altLang="en-US" sz="2000" dirty="0">
                <a:solidFill>
                  <a:prstClr val="black"/>
                </a:solidFill>
              </a:rPr>
              <a:t>时，</a:t>
            </a:r>
            <a:r>
              <a:rPr lang="zh-CN" altLang="en-US" sz="2000" dirty="0" smtClean="0">
                <a:solidFill>
                  <a:prstClr val="black"/>
                </a:solidFill>
              </a:rPr>
              <a:t>最大化状态</a:t>
            </a:r>
            <a:r>
              <a:rPr lang="zh-CN" altLang="en-US" sz="2000" b="1" dirty="0">
                <a:solidFill>
                  <a:schemeClr val="accent2"/>
                </a:solidFill>
              </a:rPr>
              <a:t>表征</a:t>
            </a:r>
            <a:r>
              <a:rPr lang="zh-CN" altLang="en-US" sz="2000" dirty="0">
                <a:solidFill>
                  <a:prstClr val="black"/>
                </a:solidFill>
              </a:rPr>
              <a:t>能力（</a:t>
            </a:r>
            <a:r>
              <a:rPr lang="zh-CN" altLang="en-US" sz="2000" b="1" dirty="0">
                <a:solidFill>
                  <a:schemeClr val="accent2"/>
                </a:solidFill>
              </a:rPr>
              <a:t>任务熵</a:t>
            </a:r>
            <a:r>
              <a:rPr lang="zh-CN" altLang="en-US" sz="2000" dirty="0" smtClean="0">
                <a:solidFill>
                  <a:prstClr val="black"/>
                </a:solidFill>
              </a:rPr>
              <a:t>）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</a:rPr>
              <a:t>任务熵</a:t>
            </a:r>
            <a:r>
              <a:rPr lang="zh-CN" altLang="en-US" sz="2000" b="1" dirty="0">
                <a:solidFill>
                  <a:schemeClr val="accent2"/>
                </a:solidFill>
              </a:rPr>
              <a:t>在线更新</a:t>
            </a:r>
            <a:r>
              <a:rPr lang="zh-CN" altLang="en-US" sz="2000" dirty="0">
                <a:solidFill>
                  <a:prstClr val="black"/>
                </a:solidFill>
              </a:rPr>
              <a:t>满足</a:t>
            </a:r>
            <a:r>
              <a:rPr lang="zh-CN" altLang="en-US" sz="2000" b="1" dirty="0">
                <a:solidFill>
                  <a:schemeClr val="accent2"/>
                </a:solidFill>
              </a:rPr>
              <a:t>解析归纳偏置</a:t>
            </a:r>
            <a:r>
              <a:rPr lang="zh-CN" altLang="en-US" sz="2000" dirty="0">
                <a:solidFill>
                  <a:prstClr val="black"/>
                </a:solidFill>
              </a:rPr>
              <a:t>即</a:t>
            </a:r>
            <a:r>
              <a:rPr lang="en-US" altLang="zh-CN" sz="2000" dirty="0">
                <a:solidFill>
                  <a:prstClr val="black"/>
                </a:solidFill>
              </a:rPr>
              <a:t>SSM</a:t>
            </a:r>
            <a:r>
              <a:rPr lang="zh-CN" altLang="en-US" sz="2000" dirty="0">
                <a:solidFill>
                  <a:prstClr val="black"/>
                </a:solidFill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12662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8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实验</a:t>
            </a:r>
            <a:r>
              <a:rPr lang="en-US" altLang="zh-CN" sz="2400" dirty="0"/>
              <a:t>--Permuted MNIST</a:t>
            </a:r>
            <a:endParaRPr 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55500"/>
            <a:ext cx="9144000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长程</a:t>
            </a:r>
            <a:r>
              <a:rPr lang="zh-CN" altLang="en-US" sz="2000" dirty="0" smtClean="0">
                <a:latin typeface="+mn-ea"/>
              </a:rPr>
              <a:t>建模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19699" r="2226" b="4340"/>
          <a:stretch/>
        </p:blipFill>
        <p:spPr>
          <a:xfrm>
            <a:off x="1679575" y="1245915"/>
            <a:ext cx="6099963" cy="32768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800" y="4683288"/>
            <a:ext cx="909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HiPPO-LegS 98.3% </a:t>
            </a:r>
            <a:r>
              <a:rPr lang="zh-CN" altLang="en-US" sz="2000" dirty="0"/>
              <a:t>准确率，刷新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SOTA</a:t>
            </a:r>
            <a:r>
              <a:rPr lang="zh-CN" altLang="en-US" sz="2000" dirty="0"/>
              <a:t>，击败 </a:t>
            </a:r>
            <a:r>
              <a:rPr lang="en-US" altLang="zh-CN" sz="2000" dirty="0"/>
              <a:t>LSTM </a:t>
            </a:r>
            <a:r>
              <a:rPr lang="zh-CN" altLang="en-US" sz="2000" dirty="0"/>
              <a:t>和 </a:t>
            </a:r>
            <a:r>
              <a:rPr lang="en-US" altLang="zh-CN" sz="20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42627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实验</a:t>
            </a:r>
            <a:r>
              <a:rPr lang="en-US" altLang="zh-CN" sz="2400" dirty="0"/>
              <a:t>--Trajectory Classification</a:t>
            </a:r>
            <a:endParaRPr 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685145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时间超参鲁棒性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58" y="1198188"/>
            <a:ext cx="5523754" cy="31071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4667335"/>
            <a:ext cx="9144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RNN </a:t>
            </a:r>
            <a:r>
              <a:rPr lang="zh-CN" altLang="en-US" sz="2000" dirty="0"/>
              <a:t>和 </a:t>
            </a:r>
            <a:r>
              <a:rPr lang="en-US" altLang="zh-CN" sz="2000" dirty="0"/>
              <a:t>Neural ODE </a:t>
            </a:r>
            <a:r>
              <a:rPr lang="zh-CN" altLang="en-US" sz="2000" dirty="0"/>
              <a:t>都崩，</a:t>
            </a:r>
            <a:r>
              <a:rPr lang="zh-CN" altLang="en-US" sz="2000" b="1" dirty="0">
                <a:solidFill>
                  <a:srgbClr val="FF0000"/>
                </a:solidFill>
              </a:rPr>
              <a:t>只有</a:t>
            </a:r>
            <a:r>
              <a:rPr lang="zh-CN" altLang="en-US" sz="2000" dirty="0"/>
              <a:t> </a:t>
            </a:r>
            <a:r>
              <a:rPr lang="en-US" altLang="zh-CN" sz="2000" dirty="0"/>
              <a:t>HiPPO-LegS </a:t>
            </a:r>
            <a:r>
              <a:rPr lang="zh-CN" altLang="en-US" sz="2000" dirty="0"/>
              <a:t>保持高准确率</a:t>
            </a:r>
          </a:p>
        </p:txBody>
      </p:sp>
    </p:spTree>
    <p:extLst>
      <p:ext uri="{BB962C8B-B14F-4D97-AF65-F5344CB8AC3E}">
        <p14:creationId xmlns:p14="http://schemas.microsoft.com/office/powerpoint/2010/main" val="235340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实验</a:t>
            </a:r>
            <a:r>
              <a:rPr lang="en-US" altLang="zh-CN" sz="2400" dirty="0"/>
              <a:t>--100</a:t>
            </a:r>
            <a:r>
              <a:rPr lang="zh-CN" altLang="en-US" sz="2400" dirty="0"/>
              <a:t>万步长</a:t>
            </a:r>
            <a:r>
              <a:rPr lang="zh-CN" altLang="en-US" sz="2400" dirty="0" smtClean="0"/>
              <a:t>白噪声重建</a:t>
            </a:r>
            <a:endParaRPr 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75293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极长</a:t>
            </a:r>
            <a:r>
              <a:rPr lang="zh-CN" altLang="en-US" sz="2000" dirty="0"/>
              <a:t>序列逼近</a:t>
            </a:r>
          </a:p>
        </p:txBody>
      </p:sp>
      <p:sp>
        <p:nvSpPr>
          <p:cNvPr id="5" name="矩形 4"/>
          <p:cNvSpPr/>
          <p:nvPr/>
        </p:nvSpPr>
        <p:spPr>
          <a:xfrm>
            <a:off x="-4442" y="441587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LSTM </a:t>
            </a:r>
            <a:r>
              <a:rPr lang="zh-CN" altLang="en-US" sz="2000" dirty="0" smtClean="0"/>
              <a:t>早忘</a:t>
            </a:r>
            <a:r>
              <a:rPr lang="zh-CN" altLang="en-US" sz="2000" dirty="0"/>
              <a:t>光，</a:t>
            </a:r>
            <a:r>
              <a:rPr lang="en-US" altLang="zh-CN" sz="2000" dirty="0" err="1"/>
              <a:t>HiPPO-LegS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完美重构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7" y="1353453"/>
            <a:ext cx="7451083" cy="28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总结</a:t>
            </a:r>
            <a:endParaRPr 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900" y="1890138"/>
            <a:ext cx="8940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提出统一理论框架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HiPPO</a:t>
            </a:r>
            <a:r>
              <a:rPr lang="zh-CN" altLang="en-US" sz="2000" dirty="0" smtClean="0"/>
              <a:t>：记忆机制统一到基于</a:t>
            </a:r>
            <a:r>
              <a:rPr lang="zh-CN" altLang="en-US" sz="2000" dirty="0"/>
              <a:t>正交多项式</a:t>
            </a:r>
            <a:r>
              <a:rPr lang="zh-CN" altLang="en-US" sz="2000" dirty="0" smtClean="0"/>
              <a:t>投影框架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提出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HiPPO-LegS</a:t>
            </a:r>
            <a:r>
              <a:rPr lang="zh-CN" altLang="en-US" sz="2000" dirty="0" smtClean="0"/>
              <a:t>方法：有界</a:t>
            </a:r>
            <a:r>
              <a:rPr lang="zh-CN" altLang="en-US" sz="2000" dirty="0"/>
              <a:t>梯度、</a:t>
            </a:r>
            <a:r>
              <a:rPr lang="zh-CN" altLang="en-US" sz="2000" dirty="0" smtClean="0"/>
              <a:t>时间鲁</a:t>
            </a:r>
            <a:r>
              <a:rPr lang="zh-CN" altLang="en-US" sz="2000" dirty="0"/>
              <a:t>棒、高效计算、误差可</a:t>
            </a:r>
            <a:r>
              <a:rPr lang="zh-CN" altLang="en-US" sz="2000" dirty="0" smtClean="0"/>
              <a:t>控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验证</a:t>
            </a:r>
            <a:r>
              <a:rPr lang="zh-CN" altLang="en-US" sz="2000" dirty="0" smtClean="0"/>
              <a:t>： </a:t>
            </a:r>
            <a:r>
              <a:rPr lang="en-US" altLang="zh-CN" sz="2000" dirty="0"/>
              <a:t>HiPPO </a:t>
            </a:r>
            <a:r>
              <a:rPr lang="zh-CN" altLang="en-US" sz="2000" dirty="0"/>
              <a:t>集成到 </a:t>
            </a:r>
            <a:r>
              <a:rPr lang="en-US" altLang="zh-CN" sz="2000" dirty="0"/>
              <a:t>RNN </a:t>
            </a:r>
            <a:r>
              <a:rPr lang="zh-CN" altLang="en-US" sz="2000" dirty="0"/>
              <a:t>中，在多</a:t>
            </a:r>
            <a:r>
              <a:rPr lang="zh-CN" altLang="en-US" sz="2000" dirty="0" smtClean="0"/>
              <a:t>个长时记忆任务</a:t>
            </a:r>
            <a:r>
              <a:rPr lang="zh-CN" altLang="en-US" sz="2000" dirty="0"/>
              <a:t>上</a:t>
            </a:r>
            <a:r>
              <a:rPr lang="zh-CN" altLang="en-US" sz="2000" dirty="0" smtClean="0"/>
              <a:t>取得最好性能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-37295" y="780216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 smtClean="0"/>
              <a:t>“记忆” 转为最优“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逼近</a:t>
            </a:r>
            <a:r>
              <a:rPr lang="zh-CN" altLang="en-US" sz="2000" dirty="0" smtClean="0"/>
              <a:t>”，提出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HiPPO</a:t>
            </a:r>
            <a:r>
              <a:rPr lang="zh-CN" altLang="en-US" sz="2000" dirty="0" smtClean="0"/>
              <a:t>，给出可微、可递推和可嵌入网络的实例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0" y="4296443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/>
              <a:t>框架</a:t>
            </a:r>
            <a:r>
              <a:rPr lang="en-US" altLang="zh-CN" sz="2000" dirty="0" smtClean="0"/>
              <a:t>HiPPO</a:t>
            </a:r>
            <a:r>
              <a:rPr lang="zh-CN" altLang="en-US" sz="2000" dirty="0" smtClean="0"/>
              <a:t>既解释过去，还开创未来，</a:t>
            </a:r>
            <a:r>
              <a:rPr lang="zh-CN" altLang="en-US" sz="2000" dirty="0"/>
              <a:t>是</a:t>
            </a:r>
            <a:r>
              <a:rPr lang="zh-CN" altLang="en-US" sz="2000" b="1" dirty="0">
                <a:solidFill>
                  <a:srgbClr val="FF0000"/>
                </a:solidFill>
              </a:rPr>
              <a:t>理论与实践</a:t>
            </a:r>
            <a:r>
              <a:rPr lang="zh-CN" altLang="en-US" sz="2000" dirty="0"/>
              <a:t>的双重胜利</a:t>
            </a:r>
          </a:p>
        </p:txBody>
      </p:sp>
    </p:spTree>
    <p:extLst>
      <p:ext uri="{BB962C8B-B14F-4D97-AF65-F5344CB8AC3E}">
        <p14:creationId xmlns:p14="http://schemas.microsoft.com/office/powerpoint/2010/main" val="405941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25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通用</a:t>
            </a:r>
            <a:r>
              <a:rPr lang="en-US" altLang="zh-CN" sz="2800" dirty="0"/>
              <a:t>HiPPO</a:t>
            </a:r>
            <a:r>
              <a:rPr lang="zh-CN" altLang="en-US" sz="2800" dirty="0"/>
              <a:t>框架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框架</a:t>
            </a:r>
            <a:r>
              <a:rPr lang="zh-CN" altLang="en-US" sz="2800" dirty="0" smtClean="0"/>
              <a:t>普适性验证</a:t>
            </a:r>
            <a:endParaRPr lang="zh-CN" altLang="en-US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ODE</a:t>
            </a:r>
            <a:r>
              <a:rPr lang="zh-CN" altLang="en-US" sz="2800" dirty="0" smtClean="0"/>
              <a:t>方程离散化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HiPPO</a:t>
            </a:r>
            <a:r>
              <a:rPr lang="zh-CN" altLang="en-US" sz="2800" dirty="0" smtClean="0"/>
              <a:t>的低阶特例</a:t>
            </a:r>
            <a:r>
              <a:rPr lang="en-US" altLang="zh-CN" sz="2800" dirty="0" smtClean="0"/>
              <a:t>-RNN</a:t>
            </a:r>
            <a:endParaRPr lang="zh-CN" altLang="en-US" sz="2800" dirty="0"/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8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记忆转换为逼近</a:t>
            </a:r>
            <a:endParaRPr lang="zh-CN" alt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-1" y="772168"/>
                <a:ext cx="914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10000"/>
                  </a:lnSpc>
                  <a:buClr>
                    <a:srgbClr val="00B050"/>
                  </a:buClr>
                </a:pPr>
                <a:r>
                  <a:rPr lang="zh-CN" altLang="en-US" sz="2000" dirty="0" smtClean="0"/>
                  <a:t>需求：序列</a:t>
                </a:r>
                <a:r>
                  <a:rPr lang="zh-CN" altLang="en-US" sz="2000" dirty="0"/>
                  <a:t>建模基于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/>
                  <a:t>做决策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72168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5714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1" y="2319927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挑战：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无限维 </a:t>
                </a:r>
                <a:r>
                  <a:rPr lang="en-US" altLang="zh-CN" sz="2000" dirty="0" smtClean="0">
                    <a:sym typeface="Symbol" panose="05050102010706020507" pitchFamily="18" charset="2"/>
                  </a:rPr>
                  <a:t>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有限维状态向量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19927"/>
                <a:ext cx="9144000" cy="400110"/>
              </a:xfrm>
              <a:prstGeom prst="rect">
                <a:avLst/>
              </a:prstGeom>
              <a:blipFill>
                <a:blip r:embed="rId4"/>
                <a:stretch>
                  <a:fillRect t="-12308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3707579"/>
                <a:ext cx="9144000" cy="406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>
                    <a:solidFill>
                      <a:prstClr val="black"/>
                    </a:solidFill>
                  </a:rPr>
                  <a:t>思想：投影表征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07579"/>
                <a:ext cx="9144000" cy="406330"/>
              </a:xfrm>
              <a:prstGeom prst="rect">
                <a:avLst/>
              </a:prstGeom>
              <a:blipFill>
                <a:blip r:embed="rId5"/>
                <a:stretch>
                  <a:fillRect t="-119403" b="-179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-1" y="45020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逼近</a:t>
            </a:r>
            <a:r>
              <a:rPr lang="zh-CN" altLang="en-US" sz="2000" dirty="0" smtClean="0">
                <a:sym typeface="Symbol" panose="05050102010706020507" pitchFamily="18" charset="2"/>
              </a:rPr>
              <a:t>有</a:t>
            </a:r>
            <a:r>
              <a:rPr lang="zh-CN" altLang="en-US" sz="2000" dirty="0" smtClean="0"/>
              <a:t>误差</a:t>
            </a:r>
            <a:r>
              <a:rPr lang="zh-CN" altLang="en-US" sz="2000" dirty="0" smtClean="0"/>
              <a:t>，误差需要度量，需要可测</a:t>
            </a:r>
            <a:r>
              <a:rPr lang="en-US" altLang="zh-CN" sz="2000" dirty="0" smtClean="0"/>
              <a:t>/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度量</a:t>
            </a:r>
            <a:r>
              <a:rPr lang="zh-CN" altLang="en-US" sz="2000" b="1" dirty="0" smtClean="0">
                <a:solidFill>
                  <a:schemeClr val="accent6"/>
                </a:solidFill>
              </a:rPr>
              <a:t>空间</a:t>
            </a:r>
            <a:endParaRPr lang="zh-CN" alt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2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测度概念</a:t>
            </a:r>
            <a:endParaRPr 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0" y="2371761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测度是长度</a:t>
            </a:r>
            <a:r>
              <a:rPr lang="en-US" altLang="zh-CN" sz="2000" dirty="0"/>
              <a:t>/</a:t>
            </a:r>
            <a:r>
              <a:rPr lang="zh-CN" altLang="en-US" sz="2000" dirty="0"/>
              <a:t>面积</a:t>
            </a:r>
            <a:r>
              <a:rPr lang="en-US" altLang="zh-CN" sz="2000" dirty="0"/>
              <a:t>/</a:t>
            </a:r>
            <a:r>
              <a:rPr lang="zh-CN" altLang="en-US" sz="2000" dirty="0" smtClean="0"/>
              <a:t>体积的抽象，是对空间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集合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大小</a:t>
            </a:r>
            <a:r>
              <a:rPr lang="zh-CN" altLang="en-US" sz="2000" dirty="0" smtClean="0"/>
              <a:t>度量的函数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规则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标准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0" y="647892"/>
            <a:ext cx="910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空间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集合大小如何度量？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682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测度概念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64521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离散集合大小</a:t>
            </a:r>
            <a:endParaRPr lang="en-US" altLang="zh-CN" sz="20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0546" y="1490278"/>
                <a:ext cx="9093454" cy="241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prstClr val="black"/>
                    </a:solidFill>
                  </a:rPr>
                  <a:t>基本计数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测度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𝑐𝑜𝑢𝑛𝑡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prstClr val="black"/>
                    </a:solidFill>
                  </a:rPr>
                  <a:t>加权计数测度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zh-CN" altLang="en-US" sz="20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𝑐𝑜𝑢𝑛𝑡</m:t>
                        </m:r>
                      </m:sub>
                    </m:sSub>
                    <m:d>
                      <m:d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zh-CN" alt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加权向量</a:t>
                </a:r>
                <a:r>
                  <a:rPr lang="zh-CN" altLang="en-US" sz="2000" dirty="0" smtClean="0"/>
                  <a:t>长度</a:t>
                </a:r>
                <a:r>
                  <a:rPr lang="zh-CN" altLang="en-US" sz="2000" dirty="0"/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期望值：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6" y="1490278"/>
                <a:ext cx="9093454" cy="2417200"/>
              </a:xfrm>
              <a:prstGeom prst="rect">
                <a:avLst/>
              </a:prstGeom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0" y="1038526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，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大小如何度量？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38526"/>
                <a:ext cx="914400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3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测度概念</a:t>
            </a:r>
            <a:endParaRPr 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0" y="66340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连续集合</a:t>
            </a:r>
            <a:r>
              <a:rPr lang="zh-CN" altLang="en-US" sz="2000" dirty="0" smtClean="0"/>
              <a:t>大小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49453" y="1513040"/>
                <a:ext cx="9045093" cy="24094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prstClr val="black"/>
                    </a:solidFill>
                  </a:rPr>
                  <a:t>基本长度测度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𝑒𝑏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sz="2000" dirty="0" smtClean="0"/>
              </a:p>
              <a:p>
                <a:pPr marL="342900" lvl="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prstClr val="black"/>
                    </a:solidFill>
                  </a:rPr>
                  <a:t>加权长度测度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𝐿𝑒𝑏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加权信号</a:t>
                </a:r>
                <a:r>
                  <a:rPr lang="zh-CN" altLang="en-US" sz="2000" dirty="0" smtClean="0"/>
                  <a:t>能量</a:t>
                </a:r>
                <a:r>
                  <a:rPr lang="zh-CN" altLang="en-US" sz="2000" dirty="0"/>
                  <a:t>：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p>
                          <m:sSup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期望值：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" y="1513040"/>
                <a:ext cx="9045093" cy="2409442"/>
              </a:xfrm>
              <a:prstGeom prst="rect">
                <a:avLst/>
              </a:prstGeom>
              <a:blipFill>
                <a:blip r:embed="rId3"/>
                <a:stretch>
                  <a:fillRect l="-606" b="-2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0" y="1088223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，集合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000" dirty="0" smtClean="0"/>
                  <a:t>大小如何度量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8223"/>
                <a:ext cx="9144000" cy="400110"/>
              </a:xfrm>
              <a:prstGeom prst="rect">
                <a:avLst/>
              </a:prstGeom>
              <a:blipFill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75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测度概念</a:t>
            </a:r>
            <a:endParaRPr lang="en-US" sz="2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7763" r="54068" b="14588"/>
          <a:stretch/>
        </p:blipFill>
        <p:spPr>
          <a:xfrm>
            <a:off x="1156607" y="1268000"/>
            <a:ext cx="3020224" cy="34946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8991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测度</a:t>
            </a:r>
            <a:r>
              <a:rPr lang="en-US" altLang="zh-CN" sz="2000" dirty="0"/>
              <a:t>=</a:t>
            </a:r>
            <a:r>
              <a:rPr lang="zh-CN" altLang="en-US" sz="2000" dirty="0"/>
              <a:t>密度</a:t>
            </a:r>
            <a:r>
              <a:rPr lang="en-US" altLang="zh-CN" sz="2000" dirty="0"/>
              <a:t>=</a:t>
            </a:r>
            <a:r>
              <a:rPr lang="zh-CN" altLang="en-US" sz="2000" dirty="0"/>
              <a:t>权重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5" t="7763" r="4176" b="14588"/>
          <a:stretch/>
        </p:blipFill>
        <p:spPr>
          <a:xfrm>
            <a:off x="5045282" y="1268000"/>
            <a:ext cx="3093184" cy="34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21006" y="1724446"/>
                <a:ext cx="711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006" y="1724446"/>
                <a:ext cx="711092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0" y="656523"/>
                <a:ext cx="9143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 smtClean="0"/>
                  <a:t>如何通过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dirty="0" smtClean="0"/>
                  <a:t>个系数</a:t>
                </a:r>
                <a:r>
                  <a:rPr lang="zh-CN" altLang="en-US" sz="2000" b="1" dirty="0" smtClean="0">
                    <a:solidFill>
                      <a:schemeClr val="accent2"/>
                    </a:solidFill>
                  </a:rPr>
                  <a:t>逼近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6523"/>
                <a:ext cx="9143999" cy="400110"/>
              </a:xfrm>
              <a:prstGeom prst="rect">
                <a:avLst/>
              </a:prstGeom>
              <a:blipFill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41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测度概念</a:t>
            </a:r>
            <a:endParaRPr 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0" y="466465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测度是长度</a:t>
            </a:r>
            <a:r>
              <a:rPr lang="en-US" altLang="zh-CN" sz="2000" dirty="0"/>
              <a:t>/</a:t>
            </a:r>
            <a:r>
              <a:rPr lang="zh-CN" altLang="en-US" sz="2000" dirty="0"/>
              <a:t>面积</a:t>
            </a:r>
            <a:r>
              <a:rPr lang="en-US" altLang="zh-CN" sz="2000" dirty="0"/>
              <a:t>/</a:t>
            </a:r>
            <a:r>
              <a:rPr lang="zh-CN" altLang="en-US" sz="2000" dirty="0" smtClean="0"/>
              <a:t>体积的抽象，是对空间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集合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大小</a:t>
            </a:r>
            <a:r>
              <a:rPr lang="zh-CN" altLang="en-US" sz="2000" dirty="0" smtClean="0"/>
              <a:t>度量的函数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规则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标准</a:t>
            </a:r>
            <a:endParaRPr lang="zh-CN" altLang="en-US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t="11221" r="1555" b="9131"/>
          <a:stretch/>
        </p:blipFill>
        <p:spPr>
          <a:xfrm>
            <a:off x="527688" y="999540"/>
            <a:ext cx="7987533" cy="33528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3857" r="63730" b="82639"/>
          <a:stretch/>
        </p:blipFill>
        <p:spPr>
          <a:xfrm>
            <a:off x="1159681" y="1437630"/>
            <a:ext cx="1620279" cy="4939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09231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测度</a:t>
            </a:r>
            <a:r>
              <a:rPr lang="en-US" altLang="zh-CN" sz="2000" dirty="0"/>
              <a:t>=</a:t>
            </a:r>
            <a:r>
              <a:rPr lang="zh-CN" altLang="en-US" sz="2000" dirty="0"/>
              <a:t>密度</a:t>
            </a:r>
            <a:r>
              <a:rPr lang="en-US" altLang="zh-CN" sz="2000" dirty="0"/>
              <a:t>=</a:t>
            </a:r>
            <a:r>
              <a:rPr lang="zh-CN" altLang="en-US" sz="2000" dirty="0"/>
              <a:t>权重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 t="39611" r="73051" b="41171"/>
          <a:stretch/>
        </p:blipFill>
        <p:spPr>
          <a:xfrm>
            <a:off x="1230413" y="2675940"/>
            <a:ext cx="1162556" cy="6539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t="20768" r="69947" b="62529"/>
          <a:stretch/>
        </p:blipFill>
        <p:spPr>
          <a:xfrm>
            <a:off x="1230413" y="2042514"/>
            <a:ext cx="1442822" cy="6109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0" t="60198" r="67448" b="24728"/>
          <a:stretch/>
        </p:blipFill>
        <p:spPr>
          <a:xfrm>
            <a:off x="1159681" y="3303372"/>
            <a:ext cx="1654191" cy="551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76701" r="67235" b="6969"/>
          <a:stretch/>
        </p:blipFill>
        <p:spPr>
          <a:xfrm>
            <a:off x="1196442" y="3854769"/>
            <a:ext cx="1546276" cy="5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可测空间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0" y="685030"/>
                <a:ext cx="9143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000" dirty="0" smtClean="0"/>
                  <a:t>：集合（</a:t>
                </a:r>
                <a:r>
                  <a:rPr lang="zh-CN" altLang="en-US" sz="2000" dirty="0"/>
                  <a:t>空间），其</a:t>
                </a:r>
                <a:r>
                  <a:rPr lang="zh-CN" altLang="en-US" sz="2000" dirty="0" smtClean="0"/>
                  <a:t>幂集为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030"/>
                <a:ext cx="9143999" cy="400110"/>
              </a:xfrm>
              <a:prstGeom prst="rect">
                <a:avLst/>
              </a:prstGeom>
              <a:blipFill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-128511" y="2353279"/>
                <a:ext cx="9401020" cy="1074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000" dirty="0" smtClean="0"/>
                  <a:t>上一</a:t>
                </a:r>
                <a:r>
                  <a:rPr lang="zh-CN" altLang="en-US" sz="2000" dirty="0"/>
                  <a:t>个 </a:t>
                </a:r>
                <a14:m>
                  <m:oMath xmlns:m="http://schemas.openxmlformats.org/officeDocument/2006/math">
                    <m:r>
                      <a:rPr lang="el-GR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l-GR" altLang="zh-CN" sz="2000" b="1" dirty="0">
                    <a:solidFill>
                      <a:schemeClr val="accent2"/>
                    </a:solidFill>
                  </a:rPr>
                  <a:t>-</a:t>
                </a:r>
                <a:r>
                  <a:rPr lang="zh-CN" altLang="en-US" sz="2000" b="1" dirty="0">
                    <a:solidFill>
                      <a:schemeClr val="accent2"/>
                    </a:solidFill>
                  </a:rPr>
                  <a:t>代数</a:t>
                </a:r>
                <a:r>
                  <a:rPr lang="zh-CN" altLang="en-US" sz="2000" dirty="0"/>
                  <a:t>（可测集合的集合</a:t>
                </a:r>
                <a:r>
                  <a:rPr lang="zh-CN" altLang="en-US" sz="2000" dirty="0" smtClean="0"/>
                  <a:t>）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⟺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⟹</m:t>
                            </m:r>
                            <m:sSup>
                              <m:sSup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⟹</m:t>
                            </m:r>
                            <m:nary>
                              <m:naryPr>
                                <m:chr m:val="⋃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8511" y="2353279"/>
                <a:ext cx="9401020" cy="1074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-1" y="3726556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二元组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为可测空间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726556"/>
                <a:ext cx="9143999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5503754" y="1854857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对补集和可数并封闭的集合族</a:t>
            </a:r>
          </a:p>
        </p:txBody>
      </p:sp>
      <p:sp>
        <p:nvSpPr>
          <p:cNvPr id="25" name="矩形 24"/>
          <p:cNvSpPr/>
          <p:nvPr/>
        </p:nvSpPr>
        <p:spPr>
          <a:xfrm>
            <a:off x="1" y="4653874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如何度量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-1" y="1198992"/>
                <a:ext cx="9143999" cy="438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，</a:t>
                </a:r>
                <a:r>
                  <a:rPr lang="zh-CN" altLang="en-US" sz="2000" dirty="0"/>
                  <a:t>则</a:t>
                </a:r>
                <a:r>
                  <a:rPr lang="zh-CN" altLang="en-US" sz="2000" dirty="0" smtClean="0"/>
                  <a:t>其</a:t>
                </a:r>
                <a:r>
                  <a:rPr lang="zh-CN" altLang="en-US" sz="2000" dirty="0"/>
                  <a:t>幂集为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198992"/>
                <a:ext cx="9143999" cy="438262"/>
              </a:xfrm>
              <a:prstGeom prst="rect">
                <a:avLst/>
              </a:prstGeom>
              <a:blipFill>
                <a:blip r:embed="rId6"/>
                <a:stretch>
                  <a:fillRect t="-2778" b="-20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45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测度空间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140" y="3217894"/>
                <a:ext cx="91348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[0,+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dirty="0" smtClean="0"/>
                  <a:t>测度，</a:t>
                </a:r>
                <a:r>
                  <a:rPr lang="zh-CN" altLang="en-US" sz="2000" dirty="0"/>
                  <a:t>则三元组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sz="2000" dirty="0"/>
                  <a:t>为测度空间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" y="3217894"/>
                <a:ext cx="9134860" cy="400110"/>
              </a:xfrm>
              <a:prstGeom prst="rect">
                <a:avLst/>
              </a:prstGeom>
              <a:blipFill>
                <a:blip r:embed="rId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724776" y="7666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非负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1947" y="1313632"/>
                <a:ext cx="20156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7" y="1313632"/>
                <a:ext cx="2015616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3314207" y="76862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空集测度为 </a:t>
            </a:r>
            <a:r>
              <a:rPr lang="en-US" altLang="zh-CN" sz="2000" dirty="0"/>
              <a:t>0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380956" y="1271361"/>
                <a:ext cx="124739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56" y="1271361"/>
                <a:ext cx="1247393" cy="400110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69159" y="728079"/>
                <a:ext cx="1194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zh-CN" sz="2000" b="1" i="1" dirty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l-GR" altLang="zh-CN" sz="2000" b="1" dirty="0"/>
                  <a:t>-</a:t>
                </a:r>
                <a:r>
                  <a:rPr lang="zh-CN" altLang="el-GR" sz="2000" dirty="0"/>
                  <a:t>可</a:t>
                </a:r>
                <a:r>
                  <a:rPr lang="zh-CN" altLang="el-GR" sz="2000" dirty="0" smtClean="0"/>
                  <a:t>加性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159" y="728079"/>
                <a:ext cx="1194558" cy="400110"/>
              </a:xfrm>
              <a:prstGeom prst="rect">
                <a:avLst/>
              </a:prstGeom>
              <a:blipFill>
                <a:blip r:embed="rId6"/>
                <a:stretch>
                  <a:fillRect t="-7576" r="-5102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" y="4594776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[0 1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zh-CN" altLang="en-US" sz="2000" dirty="0"/>
                  <a:t>的概率测度，则三元组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sz="2000" dirty="0"/>
                  <a:t>为</a:t>
                </a:r>
                <a:r>
                  <a:rPr lang="zh-CN" altLang="en-US" sz="2000" dirty="0" smtClean="0"/>
                  <a:t>概率空间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594776"/>
                <a:ext cx="9144000" cy="400110"/>
              </a:xfrm>
              <a:prstGeom prst="rect">
                <a:avLst/>
              </a:prstGeom>
              <a:blipFill>
                <a:blip r:embed="rId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42388" y="1250274"/>
                <a:ext cx="4572000" cy="13909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prstClr val="black"/>
                    </a:solidFill>
                  </a:rPr>
                  <a:t>任意两两不交可测集合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88" y="1250274"/>
                <a:ext cx="4572000" cy="1390958"/>
              </a:xfrm>
              <a:prstGeom prst="rect">
                <a:avLst/>
              </a:prstGeom>
              <a:blipFill>
                <a:blip r:embed="rId8"/>
                <a:stretch>
                  <a:fillRect l="-1467" t="-2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6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9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概率测度实例化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0" y="729133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：权重分配，描述变量在定义域上的概率密度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9133"/>
                <a:ext cx="9143999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-1985" r="66553"/>
          <a:stretch/>
        </p:blipFill>
        <p:spPr>
          <a:xfrm>
            <a:off x="15067" y="1369804"/>
            <a:ext cx="3070764" cy="2229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49" y="3794567"/>
                <a:ext cx="3098800" cy="1048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CN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  </a:t>
                </a:r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区间均匀赋权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" y="3794567"/>
                <a:ext cx="3098800" cy="1048557"/>
              </a:xfrm>
              <a:prstGeom prst="rect">
                <a:avLst/>
              </a:prstGeom>
              <a:blipFill>
                <a:blip r:embed="rId5"/>
                <a:stretch>
                  <a:fillRect l="-982" b="-5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115189" y="3724892"/>
                <a:ext cx="3403600" cy="1090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zh-CN" sz="200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zh-CN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zh-CN" altLang="en-US" sz="2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  <m:r>
                                <a:rPr lang="zh-CN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区间指数衰减赋权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89" y="3724892"/>
                <a:ext cx="3403600" cy="1090620"/>
              </a:xfrm>
              <a:prstGeom prst="rect">
                <a:avLst/>
              </a:prstGeom>
              <a:blipFill>
                <a:blip r:embed="rId6"/>
                <a:stretch>
                  <a:fillRect l="-896" b="-4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83349" y="3495825"/>
                <a:ext cx="2660649" cy="14212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zh-CN" sz="2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zh-CN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区间内均匀赋权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349" y="3495825"/>
                <a:ext cx="2660649" cy="1421287"/>
              </a:xfrm>
              <a:prstGeom prst="rect">
                <a:avLst/>
              </a:prstGeom>
              <a:blipFill>
                <a:blip r:embed="rId7"/>
                <a:stretch>
                  <a:fillRect l="-1147" b="-29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35331" t="-1985" r="31522"/>
          <a:stretch/>
        </p:blipFill>
        <p:spPr>
          <a:xfrm>
            <a:off x="3295370" y="1379239"/>
            <a:ext cx="3043238" cy="22293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74231" t="-1985"/>
          <a:stretch/>
        </p:blipFill>
        <p:spPr>
          <a:xfrm>
            <a:off x="6630717" y="1347236"/>
            <a:ext cx="2365912" cy="22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9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平方可积函数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1362" y="2348108"/>
                <a:ext cx="75057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中𝑓</a:t>
                </a:r>
                <a:r>
                  <a:rPr lang="zh-CN" altLang="en-US" sz="2000" dirty="0"/>
                  <a:t>和</a:t>
                </a:r>
                <a:r>
                  <a:rPr lang="zh-CN" altLang="en-US" sz="2000" dirty="0" smtClean="0"/>
                  <a:t>𝑔基于测度 </a:t>
                </a:r>
                <a:r>
                  <a:rPr lang="zh-CN" altLang="en-US" sz="2000" dirty="0"/>
                  <a:t>𝜇 </a:t>
                </a:r>
                <a:r>
                  <a:rPr lang="zh-CN" altLang="en-US" sz="2000" dirty="0" smtClean="0"/>
                  <a:t>在区间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的相似度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2" y="2348108"/>
                <a:ext cx="7505700" cy="400110"/>
              </a:xfrm>
              <a:prstGeom prst="rect">
                <a:avLst/>
              </a:prstGeom>
              <a:blipFill>
                <a:blip r:embed="rId3"/>
                <a:stretch>
                  <a:fillRect t="-1060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06662" y="1274875"/>
                <a:ext cx="2126416" cy="790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62" y="1274875"/>
                <a:ext cx="2126416" cy="790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018038" y="785466"/>
                <a:ext cx="14668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038" y="785466"/>
                <a:ext cx="1466850" cy="400110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511769" y="1274874"/>
                <a:ext cx="2487219" cy="790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769" y="1274874"/>
                <a:ext cx="2487219" cy="7904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4398" y="656052"/>
                <a:ext cx="108452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8" y="656052"/>
                <a:ext cx="108452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4398" y="3998834"/>
                <a:ext cx="9079602" cy="806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/>
                  <a:t>诱导出一个希尔伯特空间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(</a:t>
                </a:r>
                <a:r>
                  <a:rPr lang="zh-CN" altLang="en-US" sz="2000" dirty="0"/>
                  <a:t>完备的内积空间</a:t>
                </a:r>
                <a:r>
                  <a:rPr lang="en-US" altLang="zh-CN" sz="2000" dirty="0" smtClean="0"/>
                  <a:t>)</a:t>
                </a:r>
                <a:r>
                  <a:rPr lang="zh-CN" altLang="en-US" sz="2000" dirty="0" smtClean="0"/>
                  <a:t>和</a:t>
                </a:r>
                <a:r>
                  <a:rPr lang="zh-CN" altLang="en-US" sz="2000" dirty="0" smtClean="0"/>
                  <a:t>相应范数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f>
                          <m:fPr>
                            <m:type m:val="li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zh-CN" altLang="en-US" sz="2000" dirty="0" smtClean="0"/>
                  <a:t>，</a:t>
                </a:r>
                <a:r>
                  <a:rPr lang="zh-CN" altLang="en-US" sz="2000" dirty="0"/>
                  <a:t>是一完备内积空间，有良好数学性质</a:t>
                </a:r>
                <a:r>
                  <a:rPr lang="zh-CN" altLang="en-US" sz="2000" dirty="0" smtClean="0"/>
                  <a:t>，如，任一函数可用</a:t>
                </a:r>
                <a:r>
                  <a:rPr lang="zh-CN" altLang="en-US" sz="2000" dirty="0"/>
                  <a:t>一组正交基唯一展开</a:t>
                </a: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8" y="3998834"/>
                <a:ext cx="9079602" cy="806503"/>
              </a:xfrm>
              <a:prstGeom prst="rect">
                <a:avLst/>
              </a:prstGeom>
              <a:blipFill>
                <a:blip r:embed="rId8"/>
                <a:stretch>
                  <a:fillRect l="-739" t="-43939" r="-3962" b="-12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498520" y="2893575"/>
                <a:ext cx="3838487" cy="78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520" y="2893575"/>
                <a:ext cx="3838487" cy="780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600896" y="3076822"/>
                <a:ext cx="2398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∈[0,∞)</m:t>
                    </m:r>
                  </m:oMath>
                </a14:m>
                <a:r>
                  <a:rPr lang="en-US" altLang="zh-CN" sz="2000" dirty="0" smtClean="0"/>
                  <a:t>,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 smtClean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896" y="3076822"/>
                <a:ext cx="2398092" cy="400110"/>
              </a:xfrm>
              <a:prstGeom prst="rect">
                <a:avLst/>
              </a:prstGeom>
              <a:blipFill>
                <a:blip r:embed="rId10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2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投影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931684" y="1770364"/>
                <a:ext cx="4787080" cy="78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684" y="1770364"/>
                <a:ext cx="4787080" cy="780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0059" y="1996443"/>
                <a:ext cx="3339825" cy="466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/>
                  <a:t>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9" y="1996443"/>
                <a:ext cx="3339825" cy="466987"/>
              </a:xfrm>
              <a:prstGeom prst="rect">
                <a:avLst/>
              </a:prstGeom>
              <a:blipFill>
                <a:blip r:embed="rId4"/>
                <a:stretch>
                  <a:fillRect t="-657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67161" y="3396124"/>
                <a:ext cx="2824619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161" y="3396124"/>
                <a:ext cx="2824619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386744" y="2716832"/>
                <a:ext cx="2857192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44" y="2716832"/>
                <a:ext cx="2857192" cy="405624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0" y="4446595"/>
                <a:ext cx="9144000" cy="506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“记忆容量”，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越大，近似越精确</a:t>
                </a:r>
                <a:r>
                  <a:rPr lang="zh-CN" altLang="en-US" sz="2000" dirty="0" smtClean="0"/>
                  <a:t>，计算</a:t>
                </a:r>
                <a:r>
                  <a:rPr lang="zh-CN" altLang="en-US" sz="2000" dirty="0"/>
                  <a:t>量也越</a:t>
                </a:r>
                <a:r>
                  <a:rPr lang="zh-CN" altLang="en-US" sz="2000" dirty="0" smtClean="0"/>
                  <a:t>大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46595"/>
                <a:ext cx="9144000" cy="506164"/>
              </a:xfrm>
              <a:prstGeom prst="rect">
                <a:avLst/>
              </a:prstGeom>
              <a:blipFill>
                <a:blip r:embed="rId7"/>
                <a:stretch>
                  <a:fillRect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-26506" y="602873"/>
                <a:ext cx="9197012" cy="1112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span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begChr m:val="|"/>
                            <m:endChr m:val="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000" dirty="0" smtClean="0"/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张成子空间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在此基空间最优投影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506" y="602873"/>
                <a:ext cx="9197012" cy="1112164"/>
              </a:xfrm>
              <a:prstGeom prst="rect">
                <a:avLst/>
              </a:prstGeom>
              <a:blipFill>
                <a:blip r:embed="rId8"/>
                <a:stretch>
                  <a:fillRect l="-729" t="-50549" r="-464" b="-4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82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  <p:bldP spid="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在线逼近</a:t>
            </a:r>
            <a:r>
              <a:rPr lang="en-US" altLang="zh-CN" sz="2400" dirty="0"/>
              <a:t>/</a:t>
            </a:r>
            <a:r>
              <a:rPr lang="zh-CN" altLang="en-US" sz="2400" dirty="0"/>
              <a:t>投影系数增量表示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6157" y="3647214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56157" y="471116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06535" y="665407"/>
                <a:ext cx="4576253" cy="89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35" y="665407"/>
                <a:ext cx="4576253" cy="899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844805" y="862280"/>
                <a:ext cx="2486130" cy="466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min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05" y="862280"/>
                <a:ext cx="2486130" cy="466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1600" y="2468507"/>
                <a:ext cx="9144000" cy="535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/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 smtClean="0"/>
                  <a:t>需满足递归表示，如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468507"/>
                <a:ext cx="9144000" cy="535659"/>
              </a:xfrm>
              <a:prstGeom prst="rect">
                <a:avLst/>
              </a:prstGeom>
              <a:blipFill>
                <a:blip r:embed="rId5"/>
                <a:stretch>
                  <a:fillRect b="-7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483656" y="1691984"/>
                <a:ext cx="36788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/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运算量大，不符合增量表示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56" y="1691984"/>
                <a:ext cx="3678892" cy="400110"/>
              </a:xfrm>
              <a:prstGeom prst="rect">
                <a:avLst/>
              </a:prstGeom>
              <a:blipFill>
                <a:blip r:embed="rId6"/>
                <a:stretch>
                  <a:fillRect t="-9231" r="-2152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0" y="352772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/>
              <a:t>HiPPO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选多项式为</a:t>
            </a:r>
            <a:r>
              <a:rPr lang="zh-CN" altLang="en-US" sz="2000" dirty="0"/>
              <a:t>基底</a:t>
            </a:r>
            <a:r>
              <a:rPr lang="zh-CN" altLang="en-US" sz="2000" dirty="0" smtClean="0"/>
              <a:t>，构建一个实用</a:t>
            </a:r>
            <a:r>
              <a:rPr lang="zh-CN" altLang="en-US" sz="2000" dirty="0"/>
              <a:t>又普适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在线</a:t>
            </a:r>
            <a:r>
              <a:rPr lang="zh-CN" altLang="en-US" sz="2000" dirty="0" smtClean="0"/>
              <a:t>记忆</a:t>
            </a:r>
            <a:r>
              <a:rPr lang="zh-CN" altLang="en-US" sz="2000" dirty="0"/>
              <a:t>建模框架，其核心挑战是如何用一个简单的动力学方程（</a:t>
            </a:r>
            <a:r>
              <a:rPr lang="en-US" altLang="zh-CN" sz="2000" dirty="0"/>
              <a:t>ODE</a:t>
            </a:r>
            <a:r>
              <a:rPr lang="zh-CN" altLang="en-US" sz="2000" dirty="0" smtClean="0"/>
              <a:t>）驱动在线</a:t>
            </a:r>
            <a:r>
              <a:rPr lang="zh-CN" altLang="en-US" sz="2000" dirty="0"/>
              <a:t>更新过程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0" y="45591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记忆</a:t>
            </a:r>
            <a:r>
              <a:rPr lang="zh-CN" altLang="en-US" sz="2000" dirty="0" smtClean="0">
                <a:sym typeface="Symbol" panose="05050102010706020507" pitchFamily="18" charset="2"/>
              </a:rPr>
              <a:t>逼近</a:t>
            </a:r>
            <a:r>
              <a:rPr lang="en-US" altLang="zh-CN" sz="2000" dirty="0" smtClean="0">
                <a:sym typeface="Symbol" panose="05050102010706020507" pitchFamily="18" charset="2"/>
              </a:rPr>
              <a:t>/</a:t>
            </a:r>
            <a:r>
              <a:rPr lang="zh-CN" altLang="en-US" sz="2000" dirty="0" smtClean="0">
                <a:sym typeface="Symbol" panose="05050102010706020507" pitchFamily="18" charset="2"/>
              </a:rPr>
              <a:t>投影在线逼近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40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accent2"/>
                </a:solidFill>
              </a:rPr>
              <a:t>通用</a:t>
            </a:r>
            <a:r>
              <a:rPr lang="en-US" altLang="zh-CN" sz="2800" dirty="0">
                <a:solidFill>
                  <a:schemeClr val="accent2"/>
                </a:solidFill>
              </a:rPr>
              <a:t>HiPPO</a:t>
            </a:r>
            <a:r>
              <a:rPr lang="zh-CN" altLang="en-US" sz="2800" dirty="0">
                <a:solidFill>
                  <a:schemeClr val="accent2"/>
                </a:solidFill>
              </a:rPr>
              <a:t>框架</a:t>
            </a:r>
            <a:endParaRPr lang="en-US" altLang="zh-CN" sz="2800" dirty="0">
              <a:solidFill>
                <a:schemeClr val="accent2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框架</a:t>
            </a:r>
            <a:r>
              <a:rPr lang="zh-CN" altLang="en-US" sz="2800" dirty="0" smtClean="0"/>
              <a:t>普适性验证</a:t>
            </a:r>
            <a:endParaRPr lang="zh-CN" altLang="en-US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ODE</a:t>
            </a:r>
            <a:r>
              <a:rPr lang="zh-CN" altLang="en-US" sz="2800" dirty="0" smtClean="0"/>
              <a:t>方程离散化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HiPPO</a:t>
            </a:r>
            <a:r>
              <a:rPr lang="zh-CN" altLang="en-US" sz="2800" dirty="0" smtClean="0"/>
              <a:t>的低阶特例</a:t>
            </a:r>
            <a:r>
              <a:rPr lang="en-US" altLang="zh-CN" sz="2800" dirty="0" smtClean="0"/>
              <a:t>-RNN</a:t>
            </a:r>
            <a:endParaRPr lang="zh-CN" altLang="en-US" sz="2800" dirty="0"/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400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Calculating the projection through continuous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" y="1213996"/>
                <a:ext cx="9144000" cy="445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优化</a:t>
                </a:r>
                <a:r>
                  <a:rPr lang="zh-CN" altLang="en-US" sz="2000" dirty="0"/>
                  <a:t>目标</a:t>
                </a:r>
                <a:r>
                  <a:rPr lang="zh-CN" altLang="en-US" sz="2000" dirty="0" smtClean="0"/>
                  <a:t>：时刻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/>
                  <a:t>，找一函数 </a:t>
                </a: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zh-CN" altLang="en-US" sz="2000" dirty="0" smtClean="0"/>
                  <a:t>，使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sz="2000" dirty="0" smtClean="0"/>
                  <a:t>测度下</a:t>
                </a:r>
                <a:r>
                  <a:rPr lang="zh-CN" altLang="en-US" sz="2000" dirty="0"/>
                  <a:t>最</a:t>
                </a:r>
                <a:r>
                  <a:rPr lang="zh-CN" altLang="en-US" sz="2000" dirty="0" smtClean="0"/>
                  <a:t>接近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13996"/>
                <a:ext cx="9144000" cy="445635"/>
              </a:xfrm>
              <a:prstGeom prst="rect">
                <a:avLst/>
              </a:prstGeom>
              <a:blipFill>
                <a:blip r:embed="rId3"/>
                <a:stretch>
                  <a:fillRect b="-20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0" y="637561"/>
                <a:ext cx="9144000" cy="406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span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zh-CN" altLang="en-US" sz="2000" dirty="0"/>
                  <a:t>（次数小于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的多项式空间</a:t>
                </a:r>
                <a:r>
                  <a:rPr lang="zh-CN" altLang="en-US" sz="2000" dirty="0" smtClean="0"/>
                  <a:t>）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7561"/>
                <a:ext cx="9144000" cy="406330"/>
              </a:xfrm>
              <a:prstGeom prst="rect">
                <a:avLst/>
              </a:prstGeom>
              <a:blipFill>
                <a:blip r:embed="rId4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0377" y="1913105"/>
                <a:ext cx="5266442" cy="78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7" y="1913105"/>
                <a:ext cx="5266442" cy="780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343408" y="2027712"/>
                <a:ext cx="3800592" cy="545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08" y="2027712"/>
                <a:ext cx="3800592" cy="545342"/>
              </a:xfrm>
              <a:prstGeom prst="rect">
                <a:avLst/>
              </a:prstGeom>
              <a:blipFill>
                <a:blip r:embed="rId6"/>
                <a:stretch>
                  <a:fillRect t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664027" y="3097656"/>
                <a:ext cx="2857192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027" y="3097656"/>
                <a:ext cx="2857192" cy="405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309583" y="3846913"/>
                <a:ext cx="2808974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583" y="3846913"/>
                <a:ext cx="2808974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07695" y="2947243"/>
                <a:ext cx="4859022" cy="899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5" y="2947243"/>
                <a:ext cx="4859022" cy="899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36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400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Calculating the projection through continuous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43956" y="2830325"/>
                <a:ext cx="3525132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56" y="2830325"/>
                <a:ext cx="3525132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50116" y="2956800"/>
                <a:ext cx="341125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prstClr val="black"/>
                    </a:solidFill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prstClr val="black"/>
                    </a:solidFill>
                  </a:rPr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决定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116" y="2956800"/>
                <a:ext cx="3411255" cy="412934"/>
              </a:xfrm>
              <a:prstGeom prst="rect">
                <a:avLst/>
              </a:prstGeom>
              <a:blipFill>
                <a:blip r:embed="rId4"/>
                <a:stretch>
                  <a:fillRect t="-4412" r="-12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0" y="4320061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prstClr val="black"/>
                </a:solidFill>
              </a:rPr>
              <a:t>HiPPO</a:t>
            </a:r>
            <a:r>
              <a:rPr lang="en-US" altLang="zh-CN" sz="2000" dirty="0" smtClean="0">
                <a:solidFill>
                  <a:prstClr val="black"/>
                </a:solidFill>
              </a:rPr>
              <a:t> </a:t>
            </a:r>
            <a:r>
              <a:rPr lang="zh-CN" altLang="en-US" sz="2000" dirty="0" smtClean="0">
                <a:solidFill>
                  <a:prstClr val="black"/>
                </a:solidFill>
              </a:rPr>
              <a:t>可无缝集成到</a:t>
            </a:r>
            <a:r>
              <a:rPr lang="en-US" altLang="zh-CN" sz="2000" dirty="0" smtClean="0">
                <a:solidFill>
                  <a:prstClr val="black"/>
                </a:solidFill>
              </a:rPr>
              <a:t>RNN</a:t>
            </a:r>
            <a:r>
              <a:rPr lang="zh-CN" altLang="en-US" sz="2000" dirty="0" smtClean="0">
                <a:solidFill>
                  <a:prstClr val="black"/>
                </a:solidFill>
              </a:rPr>
              <a:t>中</a:t>
            </a:r>
            <a:r>
              <a:rPr lang="zh-CN" altLang="en-US" sz="2000" dirty="0">
                <a:solidFill>
                  <a:prstClr val="black"/>
                </a:solidFill>
              </a:rPr>
              <a:t>，作为其记忆</a:t>
            </a:r>
            <a:r>
              <a:rPr lang="zh-CN" altLang="en-US" sz="2000" dirty="0" smtClean="0">
                <a:solidFill>
                  <a:prstClr val="black"/>
                </a:solidFill>
              </a:rPr>
              <a:t>单元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2"/>
              <p:cNvSpPr>
                <a:spLocks noChangeArrowheads="1"/>
              </p:cNvSpPr>
              <p:nvPr/>
            </p:nvSpPr>
            <p:spPr bwMode="auto">
              <a:xfrm>
                <a:off x="1" y="675127"/>
                <a:ext cx="9093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在线更新：</a:t>
                </a:r>
                <a:r>
                  <a:rPr lang="zh-CN" altLang="zh-CN" sz="2000" dirty="0" smtClean="0"/>
                  <a:t>根据当前状态 </a:t>
                </a:r>
                <a14:m>
                  <m:oMath xmlns:m="http://schemas.openxmlformats.org/officeDocument/2006/math"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000" dirty="0" smtClean="0"/>
                  <a:t> </a:t>
                </a:r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可得到</a:t>
                </a:r>
                <a14:m>
                  <m:oMath xmlns:m="http://schemas.openxmlformats.org/officeDocument/2006/math"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17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" y="675127"/>
                <a:ext cx="9093200" cy="400110"/>
              </a:xfrm>
              <a:prstGeom prst="rect">
                <a:avLst/>
              </a:prstGeom>
              <a:blipFill>
                <a:blip r:embed="rId5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-45949" y="1385288"/>
                <a:ext cx="9189949" cy="535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r>
                  <a:rPr lang="zh-CN" altLang="en-US" sz="2000" dirty="0" smtClean="0"/>
                  <a:t>求导，使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可用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b>
                    </m:sSub>
                  </m:oMath>
                </a14:m>
                <a:r>
                  <a:rPr lang="zh-CN" altLang="en-US" sz="2000" dirty="0"/>
                  <a:t> 和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表示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49" y="1385288"/>
                <a:ext cx="9189949" cy="535659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2223732"/>
                <a:ext cx="909320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遵循一个常微分方程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23732"/>
                <a:ext cx="9093201" cy="400110"/>
              </a:xfrm>
              <a:prstGeom prst="rect">
                <a:avLst/>
              </a:prstGeom>
              <a:blipFill>
                <a:blip r:embed="rId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1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4385" y="1054321"/>
            <a:ext cx="5775077" cy="3450213"/>
            <a:chOff x="654385" y="1054321"/>
            <a:chExt cx="5775077" cy="3450213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654385" y="4104424"/>
              <a:ext cx="5592084" cy="781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4385" y="1367035"/>
              <a:ext cx="2796042" cy="2815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0" y="616539"/>
                <a:ext cx="9096153" cy="413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构建</a:t>
                </a:r>
                <a:r>
                  <a:rPr lang="zh-CN" altLang="en-US" sz="1800" dirty="0"/>
                  <a:t>误差</a:t>
                </a:r>
                <a:r>
                  <a:rPr lang="zh-CN" altLang="en-US" sz="2000" b="1" dirty="0" smtClean="0">
                    <a:solidFill>
                      <a:schemeClr val="accent2"/>
                    </a:solidFill>
                  </a:rPr>
                  <a:t>测度</a:t>
                </a:r>
                <a:r>
                  <a:rPr lang="zh-CN" altLang="en-US" sz="2000" dirty="0" smtClean="0"/>
                  <a:t>空间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span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begChr m:val="|"/>
                            <m:endChr m:val="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或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800" dirty="0" smtClean="0"/>
                  <a:t>，</a:t>
                </a:r>
                <a:r>
                  <a:rPr lang="zh-CN" altLang="en-US" sz="1800" dirty="0"/>
                  <a:t>度量</a:t>
                </a:r>
                <a:r>
                  <a:rPr lang="zh-CN" altLang="en-US" sz="1800" dirty="0" smtClean="0"/>
                  <a:t>误差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6539"/>
                <a:ext cx="9096153" cy="413383"/>
              </a:xfrm>
              <a:prstGeom prst="rect">
                <a:avLst/>
              </a:prstGeom>
              <a:blipFill>
                <a:blip r:embed="rId5"/>
                <a:stretch>
                  <a:fillRect l="-335" t="-151471" r="-268" b="-2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任意多边形 41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3621006" y="1724446"/>
                <a:ext cx="711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006" y="1724446"/>
                <a:ext cx="711092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1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The HiPPO abstraction: online function approximation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742687" y="1151891"/>
                <a:ext cx="1858457" cy="5924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687" y="1151891"/>
                <a:ext cx="1858457" cy="592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687790" y="1224913"/>
                <a:ext cx="1140377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790" y="1224913"/>
                <a:ext cx="1140377" cy="421013"/>
              </a:xfrm>
              <a:prstGeom prst="rect">
                <a:avLst/>
              </a:prstGeo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28115" y="1224913"/>
                <a:ext cx="4854406" cy="545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15" y="1224913"/>
                <a:ext cx="4854406" cy="545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0" y="656908"/>
                <a:ext cx="9093455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/>
                  <a:t>1. </a:t>
                </a:r>
                <a:r>
                  <a:rPr lang="zh-CN" altLang="en-US" sz="2000" dirty="0" smtClean="0"/>
                  <a:t>求解最优投影点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000" dirty="0" smtClean="0"/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zh-CN" altLang="en-US" sz="2000" dirty="0" smtClean="0"/>
                  <a:t>）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6908"/>
                <a:ext cx="9093455" cy="421013"/>
              </a:xfrm>
              <a:prstGeom prst="rect">
                <a:avLst/>
              </a:prstGeom>
              <a:blipFill>
                <a:blip r:embed="rId6"/>
                <a:stretch>
                  <a:fillRect t="-2899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" y="1907826"/>
                <a:ext cx="9144000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/>
                  <a:t>2. </a:t>
                </a:r>
                <a:r>
                  <a:rPr lang="zh-CN" altLang="en-US" sz="2000" dirty="0" smtClean="0"/>
                  <a:t>最优投影点的坐标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（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）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907826"/>
                <a:ext cx="9144000" cy="421013"/>
              </a:xfrm>
              <a:prstGeom prst="rect">
                <a:avLst/>
              </a:prstGeom>
              <a:blipFill>
                <a:blip r:embed="rId7"/>
                <a:stretch>
                  <a:fillRect t="-2899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" y="2438880"/>
                <a:ext cx="9144000" cy="445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438880"/>
                <a:ext cx="9144000" cy="445635"/>
              </a:xfrm>
              <a:prstGeom prst="rect">
                <a:avLst/>
              </a:prstGeom>
              <a:blipFill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0" y="3034181"/>
            <a:ext cx="9118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合成：</a:t>
            </a:r>
            <a:r>
              <a:rPr lang="en-US" altLang="zh-CN" sz="2000" dirty="0" smtClean="0"/>
              <a:t>HiPPO</a:t>
            </a:r>
            <a:r>
              <a:rPr lang="zh-CN" altLang="en-US" sz="2000" dirty="0"/>
              <a:t>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0" y="3602186"/>
                <a:ext cx="9143999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proj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02186"/>
                <a:ext cx="9143999" cy="439736"/>
              </a:xfrm>
              <a:prstGeom prst="rect">
                <a:avLst/>
              </a:prstGeom>
              <a:blipFill>
                <a:blip r:embed="rId9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" y="4526995"/>
                <a:ext cx="9093454" cy="535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526995"/>
                <a:ext cx="9093454" cy="535659"/>
              </a:xfrm>
              <a:prstGeom prst="rect">
                <a:avLst/>
              </a:prstGeom>
              <a:blipFill>
                <a:blip r:embed="rId10"/>
                <a:stretch>
                  <a:fillRect b="-9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5271" y="4092116"/>
            <a:ext cx="90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规律：在线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迭代更新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8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The HiPPO abstraction: online function approximation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7" y="787805"/>
            <a:ext cx="8629580" cy="295871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48771" y="3853648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使用均匀测度时的整体框架</a:t>
            </a:r>
          </a:p>
        </p:txBody>
      </p:sp>
      <p:sp>
        <p:nvSpPr>
          <p:cNvPr id="9" name="矩形 8"/>
          <p:cNvSpPr/>
          <p:nvPr/>
        </p:nvSpPr>
        <p:spPr>
          <a:xfrm>
            <a:off x="5341591" y="2582047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系数</a:t>
            </a:r>
          </a:p>
        </p:txBody>
      </p:sp>
      <p:sp>
        <p:nvSpPr>
          <p:cNvPr id="10" name="矩形 9"/>
          <p:cNvSpPr/>
          <p:nvPr/>
        </p:nvSpPr>
        <p:spPr>
          <a:xfrm>
            <a:off x="1023419" y="2696347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离散递推关系</a:t>
            </a:r>
          </a:p>
        </p:txBody>
      </p:sp>
      <p:sp>
        <p:nvSpPr>
          <p:cNvPr id="13" name="矩形 12"/>
          <p:cNvSpPr/>
          <p:nvPr/>
        </p:nvSpPr>
        <p:spPr>
          <a:xfrm>
            <a:off x="50800" y="4360888"/>
            <a:ext cx="909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/>
              <a:t>HiPPO</a:t>
            </a:r>
            <a:r>
              <a:rPr lang="zh-CN" altLang="en-US" sz="2000" dirty="0" smtClean="0"/>
              <a:t>用一统</a:t>
            </a:r>
            <a:r>
              <a:rPr lang="zh-CN" altLang="en-US" sz="2000" dirty="0"/>
              <a:t>一、简洁、有理论保障的数学框架，系统性地解释和生成各种记忆机制，</a:t>
            </a:r>
            <a:r>
              <a:rPr lang="zh-CN" altLang="en-US" sz="2000" dirty="0" smtClean="0"/>
              <a:t>实现记忆从</a:t>
            </a:r>
            <a:r>
              <a:rPr lang="zh-CN" altLang="en-US" sz="2000" dirty="0"/>
              <a:t>“经验启发”到“原理驱动”的跨越，是一强大“设计</a:t>
            </a:r>
            <a:r>
              <a:rPr lang="zh-CN" altLang="en-US" sz="2000" b="1" dirty="0">
                <a:solidFill>
                  <a:schemeClr val="accent2"/>
                </a:solidFill>
              </a:rPr>
              <a:t>范式</a:t>
            </a:r>
            <a:r>
              <a:rPr lang="zh-CN" altLang="en-US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0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通用</a:t>
            </a:r>
            <a:r>
              <a:rPr lang="en-US" altLang="zh-CN" sz="2800" dirty="0"/>
              <a:t>HiPPO</a:t>
            </a:r>
            <a:r>
              <a:rPr lang="zh-CN" altLang="en-US" sz="2800" dirty="0"/>
              <a:t>框架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accent2"/>
                </a:solidFill>
              </a:rPr>
              <a:t>框架普适性验证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ODE</a:t>
            </a:r>
            <a:r>
              <a:rPr lang="zh-CN" altLang="en-US" sz="2800" dirty="0" smtClean="0"/>
              <a:t>方程离散化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HiPPO</a:t>
            </a:r>
            <a:r>
              <a:rPr lang="zh-CN" altLang="en-US" sz="2800" dirty="0" smtClean="0"/>
              <a:t>的低阶特例</a:t>
            </a:r>
            <a:r>
              <a:rPr lang="en-US" altLang="zh-CN" sz="2800" dirty="0" smtClean="0"/>
              <a:t>-RNN</a:t>
            </a:r>
            <a:endParaRPr lang="zh-CN" altLang="en-US" sz="2800" dirty="0"/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17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High Order Projection: Measure Families and HiPPO ODEs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不同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，</a:t>
                </a:r>
                <a:r>
                  <a:rPr lang="en-US" altLang="zh-CN" sz="2000" dirty="0" smtClean="0"/>
                  <a:t>HiPPO </a:t>
                </a:r>
                <a:r>
                  <a:rPr lang="zh-CN" altLang="en-US" sz="2000" dirty="0"/>
                  <a:t>框架</a:t>
                </a:r>
                <a:r>
                  <a:rPr lang="zh-CN" altLang="en-US" sz="2000" dirty="0" smtClean="0"/>
                  <a:t>可推导</a:t>
                </a:r>
                <a:r>
                  <a:rPr lang="zh-CN" altLang="en-US" sz="2000" dirty="0"/>
                  <a:t>出</a:t>
                </a:r>
                <a:r>
                  <a:rPr lang="zh-CN" altLang="en-US" sz="2000" dirty="0" smtClean="0"/>
                  <a:t>对应递</a:t>
                </a:r>
                <a:r>
                  <a:rPr lang="zh-CN" altLang="en-US" sz="2000" dirty="0"/>
                  <a:t>推</a:t>
                </a:r>
                <a:r>
                  <a:rPr lang="zh-CN" altLang="en-US" sz="2000" dirty="0" smtClean="0"/>
                  <a:t>关系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-1" y="4743390"/>
            <a:ext cx="9144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从理论上对</a:t>
            </a:r>
            <a:r>
              <a:rPr lang="en-US" altLang="zh-CN" sz="2000" dirty="0" smtClean="0"/>
              <a:t>LMU</a:t>
            </a:r>
            <a:r>
              <a:rPr lang="zh-CN" altLang="en-US" sz="2000" dirty="0" smtClean="0"/>
              <a:t>解释</a:t>
            </a:r>
            <a:r>
              <a:rPr lang="zh-CN" altLang="en-US" sz="2000" dirty="0"/>
              <a:t>和</a:t>
            </a:r>
            <a:r>
              <a:rPr lang="zh-CN" altLang="en-US" sz="2000" dirty="0" smtClean="0"/>
              <a:t>推导，揭示</a:t>
            </a:r>
            <a:r>
              <a:rPr lang="en-US" altLang="zh-CN" sz="2000" dirty="0" smtClean="0"/>
              <a:t>LMU</a:t>
            </a:r>
            <a:r>
              <a:rPr lang="zh-CN" altLang="en-US" sz="2000" dirty="0" smtClean="0"/>
              <a:t>对超参</a:t>
            </a:r>
            <a:r>
              <a:rPr lang="en-US" altLang="zh-CN" sz="2000" i="0" dirty="0" smtClean="0">
                <a:latin typeface="+mj-lt"/>
              </a:rPr>
              <a:t>θ</a:t>
            </a:r>
            <a:r>
              <a:rPr lang="zh-CN" altLang="en-US" sz="2000" dirty="0" smtClean="0"/>
              <a:t>敏感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-1" y="98881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Translated Legendre </a:t>
            </a:r>
            <a:r>
              <a:rPr lang="en-US" altLang="zh-CN" sz="2000" dirty="0" smtClean="0"/>
              <a:t>Measure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50928" y="2915587"/>
                <a:ext cx="2620141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8" y="2915587"/>
                <a:ext cx="2620141" cy="670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59" y="1389849"/>
            <a:ext cx="2531003" cy="146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026435" y="1331696"/>
                <a:ext cx="3717493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35" y="1331696"/>
                <a:ext cx="3717493" cy="676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682545" y="2008356"/>
                <a:ext cx="4493218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+1                           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45" y="2008356"/>
                <a:ext cx="4493218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347265" y="2787224"/>
                <a:ext cx="2693173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65" y="2787224"/>
                <a:ext cx="2693173" cy="670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387" y="3535021"/>
                <a:ext cx="909161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ODE</m:t>
                    </m:r>
                  </m:oMath>
                </a14:m>
                <a:r>
                  <a:rPr lang="zh-CN" altLang="en-US" sz="2000" dirty="0" smtClean="0"/>
                  <a:t>推导需用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，隐含假设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可</a:t>
                </a:r>
                <a:r>
                  <a:rPr lang="zh-CN" altLang="en-US" sz="2000" dirty="0" smtClean="0"/>
                  <a:t>精确建模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2000" dirty="0"/>
                          <m:t>𝑓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000" dirty="0"/>
              </a:p>
              <a:p>
                <a:pPr marL="342900" indent="-342900">
                  <a:lnSpc>
                    <a:spcPct val="12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 smtClean="0"/>
                  <a:t>复杂或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000" dirty="0"/>
                  <a:t>逼近</a:t>
                </a:r>
                <a:r>
                  <a:rPr lang="zh-CN" altLang="en-US" sz="2000" dirty="0" smtClean="0"/>
                  <a:t>精度低即维度小，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估计误差大并累积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2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 </a:t>
                </a:r>
                <a:r>
                  <a:rPr lang="zh-CN" altLang="en-US" sz="2000" dirty="0"/>
                  <a:t>设置</a:t>
                </a:r>
                <a:r>
                  <a:rPr lang="zh-CN" altLang="en-US" sz="2000" dirty="0" smtClean="0"/>
                  <a:t>不当，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对</a:t>
                </a:r>
                <a:r>
                  <a:rPr lang="zh-CN" altLang="en-US" sz="2000" dirty="0" smtClean="0"/>
                  <a:t>历史建模不准，则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估计错误，记忆</a:t>
                </a:r>
                <a:r>
                  <a:rPr lang="zh-CN" altLang="en-US" sz="2000" dirty="0"/>
                  <a:t>机制</a:t>
                </a:r>
                <a:r>
                  <a:rPr lang="zh-CN" altLang="en-US" sz="2000" dirty="0" smtClean="0"/>
                  <a:t>失效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" y="3535021"/>
                <a:ext cx="9091613" cy="1200329"/>
              </a:xfrm>
              <a:prstGeom prst="rect">
                <a:avLst/>
              </a:prstGeom>
              <a:blipFill>
                <a:blip r:embed="rId9"/>
                <a:stretch>
                  <a:fillRect l="-604" b="-6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6" grpId="0"/>
      <p:bldP spid="18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High Order Projection: Measure Families and HiPPO ODEs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" y="4743390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压缩所有历史，新、</a:t>
            </a:r>
            <a:r>
              <a:rPr lang="zh-CN" altLang="en-US" sz="2000" dirty="0" smtClean="0"/>
              <a:t>更鲁棒记忆机制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47" y="1557955"/>
            <a:ext cx="2792523" cy="1585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2863" y="3120087"/>
                <a:ext cx="5432449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" y="3120087"/>
                <a:ext cx="5432449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" y="1118745"/>
            <a:ext cx="9143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Translated </a:t>
            </a:r>
            <a:r>
              <a:rPr lang="en-US" altLang="zh-CN" sz="2000" dirty="0" err="1" smtClean="0"/>
              <a:t>Laguerrere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865435" y="2198442"/>
                <a:ext cx="2714141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35" y="2198442"/>
                <a:ext cx="2714141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721855" y="3334168"/>
                <a:ext cx="1001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855" y="3334168"/>
                <a:ext cx="100130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234623" y="1518855"/>
                <a:ext cx="3717493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623" y="1518855"/>
                <a:ext cx="3717493" cy="676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0" y="3961595"/>
                <a:ext cx="914399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/>
                  <a:t>无超</a:t>
                </a:r>
                <a:r>
                  <a:rPr lang="zh-CN" altLang="en-US" sz="2000" dirty="0"/>
                  <a:t>参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000" dirty="0" smtClean="0"/>
              </a:p>
              <a:p>
                <a:pPr marL="342900" indent="-342900"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/>
                  <a:t>无需访问过期点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，</a:t>
                </a:r>
                <a:r>
                  <a:rPr lang="zh-CN" altLang="en-US" sz="2000" dirty="0"/>
                  <a:t>无需</a:t>
                </a:r>
                <a:r>
                  <a:rPr lang="zh-CN" altLang="en-US" sz="2000" dirty="0" smtClean="0"/>
                  <a:t>假设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可精确建模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2000" dirty="0"/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，无额外误差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1595"/>
                <a:ext cx="9143999" cy="707886"/>
              </a:xfrm>
              <a:prstGeom prst="rect">
                <a:avLst/>
              </a:prstGeom>
              <a:blipFill>
                <a:blip r:embed="rId9"/>
                <a:stretch>
                  <a:fillRect l="-600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不同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，</a:t>
                </a:r>
                <a:r>
                  <a:rPr lang="en-US" altLang="zh-CN" sz="2000" dirty="0" smtClean="0"/>
                  <a:t>HiPPO </a:t>
                </a:r>
                <a:r>
                  <a:rPr lang="zh-CN" altLang="en-US" sz="2000" dirty="0"/>
                  <a:t>框架</a:t>
                </a:r>
                <a:r>
                  <a:rPr lang="zh-CN" altLang="en-US" sz="2000" dirty="0" smtClean="0"/>
                  <a:t>可推导</a:t>
                </a:r>
                <a:r>
                  <a:rPr lang="zh-CN" altLang="en-US" sz="2000" dirty="0"/>
                  <a:t>出</a:t>
                </a:r>
                <a:r>
                  <a:rPr lang="zh-CN" altLang="en-US" sz="2000" dirty="0" smtClean="0"/>
                  <a:t>对应递</a:t>
                </a:r>
                <a:r>
                  <a:rPr lang="zh-CN" altLang="en-US" sz="2000" dirty="0"/>
                  <a:t>推</a:t>
                </a:r>
                <a:r>
                  <a:rPr lang="zh-CN" altLang="en-US" sz="2000" dirty="0" smtClean="0"/>
                  <a:t>关系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  <a:blipFill>
                <a:blip r:embed="rId10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1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8" grpId="0"/>
      <p:bldP spid="20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框架</a:t>
            </a:r>
            <a:r>
              <a:rPr lang="zh-CN" altLang="en-US" sz="2400" dirty="0" smtClean="0"/>
              <a:t>普适性小结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-1" y="1873672"/>
            <a:ext cx="91011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除勒让德和拉盖尔多项式，附录 </a:t>
            </a:r>
            <a:r>
              <a:rPr lang="en-US" altLang="zh-CN" sz="2000" dirty="0"/>
              <a:t>D </a:t>
            </a:r>
            <a:r>
              <a:rPr lang="zh-CN" altLang="en-US" sz="2000" dirty="0" smtClean="0"/>
              <a:t>展示将 </a:t>
            </a:r>
            <a:r>
              <a:rPr lang="en-US" altLang="zh-CN" sz="2000" dirty="0"/>
              <a:t>HiPPO </a:t>
            </a:r>
            <a:r>
              <a:rPr lang="zh-CN" altLang="en-US" sz="2000" dirty="0"/>
              <a:t>框架</a:t>
            </a:r>
            <a:r>
              <a:rPr lang="zh-CN" altLang="en-US" sz="2000" dirty="0" smtClean="0"/>
              <a:t>应用其他</a:t>
            </a:r>
            <a:r>
              <a:rPr lang="zh-CN" altLang="en-US" sz="2000" dirty="0"/>
              <a:t>基底，比如傅里</a:t>
            </a:r>
            <a:r>
              <a:rPr lang="zh-CN" altLang="en-US" sz="2000" dirty="0" smtClean="0"/>
              <a:t>叶（</a:t>
            </a:r>
            <a:r>
              <a:rPr lang="zh-CN" altLang="en-US" sz="2000" dirty="0"/>
              <a:t>对应</a:t>
            </a:r>
            <a:r>
              <a:rPr lang="en-US" altLang="zh-CN" sz="2000" dirty="0"/>
              <a:t>FRU</a:t>
            </a:r>
            <a:r>
              <a:rPr lang="zh-CN" altLang="en-US" sz="2000" dirty="0"/>
              <a:t>）和切比雪夫基底</a:t>
            </a:r>
            <a:endParaRPr lang="en-US" altLang="zh-CN" sz="2000" dirty="0"/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zh-CN" sz="2000" dirty="0"/>
              <a:t>HiPPO </a:t>
            </a:r>
            <a:r>
              <a:rPr lang="zh-CN" altLang="en-US" sz="2000" dirty="0"/>
              <a:t>是一个</a:t>
            </a:r>
            <a:r>
              <a:rPr lang="zh-CN" altLang="en-US" sz="2000" dirty="0" smtClean="0"/>
              <a:t>通用、强大框架</a:t>
            </a:r>
            <a:r>
              <a:rPr lang="zh-CN" altLang="en-US" sz="2000" dirty="0"/>
              <a:t>，而非</a:t>
            </a:r>
            <a:r>
              <a:rPr lang="en-US" altLang="zh-CN" sz="2000" dirty="0"/>
              <a:t>FRU</a:t>
            </a:r>
            <a:r>
              <a:rPr lang="zh-CN" altLang="en-US" sz="2000" dirty="0"/>
              <a:t>仅限于某一种特定数学工具</a:t>
            </a:r>
          </a:p>
        </p:txBody>
      </p:sp>
      <p:sp>
        <p:nvSpPr>
          <p:cNvPr id="3" name="矩形 2"/>
          <p:cNvSpPr/>
          <p:nvPr/>
        </p:nvSpPr>
        <p:spPr>
          <a:xfrm>
            <a:off x="-1" y="4427622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 </a:t>
            </a:r>
            <a:r>
              <a:rPr lang="zh-CN" altLang="en-US" sz="2000" dirty="0"/>
              <a:t>不仅</a:t>
            </a:r>
            <a:r>
              <a:rPr lang="zh-CN" altLang="en-US" sz="2000" dirty="0" smtClean="0"/>
              <a:t>能解释世现有模型，</a:t>
            </a:r>
            <a:r>
              <a:rPr lang="zh-CN" altLang="en-US" sz="2000" dirty="0"/>
              <a:t>还</a:t>
            </a:r>
            <a:r>
              <a:rPr lang="zh-CN" altLang="en-US" sz="2000" dirty="0" smtClean="0"/>
              <a:t>能创造模型，展示了通用性</a:t>
            </a:r>
            <a:r>
              <a:rPr lang="zh-CN" altLang="en-US" sz="2000" dirty="0"/>
              <a:t>和灵活性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不同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，</a:t>
                </a:r>
                <a:r>
                  <a:rPr lang="en-US" altLang="zh-CN" sz="2000" dirty="0" smtClean="0"/>
                  <a:t>HiPPO </a:t>
                </a:r>
                <a:r>
                  <a:rPr lang="zh-CN" altLang="en-US" sz="2000" dirty="0"/>
                  <a:t>框架</a:t>
                </a:r>
                <a:r>
                  <a:rPr lang="zh-CN" altLang="en-US" sz="2000" dirty="0" smtClean="0"/>
                  <a:t>可推导</a:t>
                </a:r>
                <a:r>
                  <a:rPr lang="zh-CN" altLang="en-US" sz="2000" dirty="0"/>
                  <a:t>出</a:t>
                </a:r>
                <a:r>
                  <a:rPr lang="zh-CN" altLang="en-US" sz="2000" dirty="0" smtClean="0"/>
                  <a:t>对应递</a:t>
                </a:r>
                <a:r>
                  <a:rPr lang="zh-CN" altLang="en-US" sz="2000" dirty="0"/>
                  <a:t>推</a:t>
                </a:r>
                <a:r>
                  <a:rPr lang="zh-CN" altLang="en-US" sz="2000" dirty="0" smtClean="0"/>
                  <a:t>关系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97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通用</a:t>
            </a:r>
            <a:r>
              <a:rPr lang="en-US" altLang="zh-CN" sz="2800" dirty="0"/>
              <a:t>HiPPO</a:t>
            </a:r>
            <a:r>
              <a:rPr lang="zh-CN" altLang="en-US" sz="2800" dirty="0"/>
              <a:t>框架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框架普适性验证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solidFill>
                  <a:schemeClr val="accent2"/>
                </a:solidFill>
              </a:rPr>
              <a:t>ODE</a:t>
            </a:r>
            <a:r>
              <a:rPr lang="zh-CN" altLang="en-US" sz="2800" dirty="0" smtClean="0">
                <a:solidFill>
                  <a:schemeClr val="accent2"/>
                </a:solidFill>
              </a:rPr>
              <a:t>方程离散化</a:t>
            </a:r>
            <a:endParaRPr lang="en-US" altLang="zh-CN" sz="2800" dirty="0" smtClean="0">
              <a:solidFill>
                <a:schemeClr val="accent2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HiPPO</a:t>
            </a:r>
            <a:r>
              <a:rPr lang="zh-CN" altLang="en-US" sz="2800" dirty="0" smtClean="0"/>
              <a:t>的低阶特例</a:t>
            </a:r>
            <a:r>
              <a:rPr lang="en-US" altLang="zh-CN" sz="2800" dirty="0" smtClean="0"/>
              <a:t>-RNN</a:t>
            </a:r>
            <a:endParaRPr lang="zh-CN" altLang="en-US" sz="2800" dirty="0"/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47624" y="-56438"/>
            <a:ext cx="9015413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HiPPO recurrences: </a:t>
            </a:r>
            <a:r>
              <a:rPr lang="en-US" altLang="zh-CN" sz="2400" dirty="0" smtClean="0"/>
              <a:t>ODE </a:t>
            </a:r>
            <a:r>
              <a:rPr lang="en-US" altLang="zh-CN" sz="2400" dirty="0"/>
              <a:t>Discretization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094813" y="581887"/>
                <a:ext cx="2921954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3" y="581887"/>
                <a:ext cx="2921954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329362" y="11867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欧拉法离散化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0" y="1631378"/>
                <a:ext cx="9143999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31378"/>
                <a:ext cx="9143999" cy="439736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下箭头 6"/>
          <p:cNvSpPr/>
          <p:nvPr/>
        </p:nvSpPr>
        <p:spPr>
          <a:xfrm>
            <a:off x="4400549" y="1244908"/>
            <a:ext cx="261938" cy="3864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6213" y="2547074"/>
            <a:ext cx="87153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传统 </a:t>
            </a:r>
            <a:r>
              <a:rPr lang="en-US" altLang="zh-CN" sz="2000" dirty="0"/>
              <a:t>RNN </a:t>
            </a:r>
            <a:r>
              <a:rPr lang="zh-CN" altLang="en-US" sz="2000" dirty="0" smtClean="0"/>
              <a:t>无时间戳</a:t>
            </a:r>
            <a:endParaRPr lang="en-US" altLang="zh-CN" sz="2000" dirty="0" smtClean="0"/>
          </a:p>
          <a:p>
            <a:pPr marL="685800" lvl="1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默认序列等</a:t>
            </a:r>
            <a:r>
              <a:rPr lang="zh-CN" altLang="en-US" sz="2000" dirty="0"/>
              <a:t>间隔</a:t>
            </a:r>
            <a:r>
              <a:rPr lang="zh-CN" altLang="en-US" sz="2000" dirty="0" smtClean="0"/>
              <a:t>采样。若不等间隔，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通常需预处理</a:t>
            </a:r>
            <a:r>
              <a:rPr lang="zh-CN" altLang="en-US" sz="2000" dirty="0"/>
              <a:t>（如插值</a:t>
            </a:r>
            <a:r>
              <a:rPr lang="zh-CN" altLang="en-US" sz="2000" dirty="0" smtClean="0"/>
              <a:t>或下采样）使其为等间隔，会</a:t>
            </a:r>
            <a:r>
              <a:rPr lang="zh-CN" altLang="en-US" sz="2000" dirty="0"/>
              <a:t>引入噪声或丢失</a:t>
            </a:r>
            <a:r>
              <a:rPr lang="zh-CN" altLang="en-US" sz="2000" dirty="0" smtClean="0"/>
              <a:t>信息</a:t>
            </a:r>
            <a:endParaRPr lang="en-US" altLang="zh-CN" sz="2000" dirty="0" smtClean="0"/>
          </a:p>
          <a:p>
            <a:pPr marL="685800" lvl="1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训练的时间间隔和推理时间间隔不一致性能下降</a:t>
            </a:r>
            <a:endParaRPr lang="en-US" altLang="zh-CN" sz="2000" dirty="0" smtClean="0"/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HiPPO </a:t>
            </a:r>
            <a:r>
              <a:rPr lang="zh-CN" altLang="en-US" sz="2000" dirty="0" smtClean="0"/>
              <a:t>天然用了时间戳，可处理不规则输入数据，时间泛化能力强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1678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通用</a:t>
            </a:r>
            <a:r>
              <a:rPr lang="en-US" altLang="zh-CN" sz="2800" dirty="0"/>
              <a:t>HiPPO</a:t>
            </a:r>
            <a:r>
              <a:rPr lang="zh-CN" altLang="en-US" sz="2800" dirty="0"/>
              <a:t>框架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框架普适性验证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ODE</a:t>
            </a:r>
            <a:r>
              <a:rPr lang="zh-CN" altLang="en-US" sz="2800" dirty="0" smtClean="0"/>
              <a:t>方程离散化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chemeClr val="accent2"/>
                </a:solidFill>
              </a:rPr>
              <a:t>HiPPO</a:t>
            </a:r>
            <a:r>
              <a:rPr lang="zh-CN" altLang="en-US" sz="2800" dirty="0">
                <a:solidFill>
                  <a:schemeClr val="accent2"/>
                </a:solidFill>
              </a:rPr>
              <a:t>的低阶特例</a:t>
            </a:r>
            <a:r>
              <a:rPr lang="en-US" altLang="zh-CN" sz="2800" dirty="0">
                <a:solidFill>
                  <a:schemeClr val="accent2"/>
                </a:solidFill>
              </a:rPr>
              <a:t>-RNN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87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400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Low Order Projection: Memory Mechanisms of Gated RNNs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654561"/>
                <a:ext cx="91083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，离散化更新规则退化为</a:t>
                </a:r>
                <a:r>
                  <a:rPr lang="en-US" altLang="zh-CN" sz="2000" dirty="0"/>
                  <a:t>RNN</a:t>
                </a:r>
                <a:r>
                  <a:rPr lang="zh-CN" altLang="en-US" sz="2000" dirty="0" smtClean="0"/>
                  <a:t>简单门</a:t>
                </a:r>
                <a:r>
                  <a:rPr lang="zh-CN" altLang="en-US" sz="2000" dirty="0"/>
                  <a:t>控 </a:t>
                </a:r>
                <a:r>
                  <a:rPr lang="zh-CN" altLang="en-US" sz="2000" dirty="0" smtClean="0"/>
                  <a:t>单元。</a:t>
                </a:r>
                <a:r>
                  <a:rPr lang="en-US" altLang="zh-CN" sz="2000" dirty="0"/>
                  <a:t>HiPPO-</a:t>
                </a:r>
                <a:r>
                  <a:rPr lang="en-US" altLang="zh-CN" sz="2000" dirty="0" err="1"/>
                  <a:t>LagT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为</a:t>
                </a:r>
                <a:r>
                  <a:rPr lang="zh-CN" altLang="en-US" sz="2000" dirty="0" smtClean="0"/>
                  <a:t>例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4561"/>
                <a:ext cx="9108316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85353" y="1198279"/>
                <a:ext cx="2737609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353" y="1198279"/>
                <a:ext cx="2737609" cy="676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928515" y="189070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欧拉法</a:t>
            </a:r>
            <a:r>
              <a:rPr lang="zh-CN" altLang="en-US" sz="2000" dirty="0"/>
              <a:t>离散化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0" y="2357398"/>
                <a:ext cx="91440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57398"/>
                <a:ext cx="914400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35882" y="3016243"/>
                <a:ext cx="7060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1−∆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800" dirty="0" smtClean="0"/>
                  <a:t>看作遗忘门，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 smtClean="0"/>
                  <a:t>看作更新门，像 </a:t>
                </a:r>
                <a:r>
                  <a:rPr lang="en-US" altLang="zh-CN" sz="1800" dirty="0"/>
                  <a:t>GRU </a:t>
                </a:r>
                <a:r>
                  <a:rPr lang="zh-CN" altLang="en-US" sz="1800" dirty="0"/>
                  <a:t>或 </a:t>
                </a:r>
                <a:r>
                  <a:rPr lang="en-US" altLang="zh-CN" sz="1800" dirty="0"/>
                  <a:t>LSTM </a:t>
                </a:r>
                <a:r>
                  <a:rPr lang="zh-CN" altLang="en-US" sz="1800" dirty="0"/>
                  <a:t>的更新公式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82" y="3016243"/>
                <a:ext cx="7060844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7843" y="3550848"/>
                <a:ext cx="91261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/>
                  <a:t>标准</a:t>
                </a:r>
                <a:r>
                  <a:rPr lang="en-US" altLang="zh-CN" sz="2000" dirty="0" smtClean="0"/>
                  <a:t>RNN </a:t>
                </a:r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不是原始数据，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不是固定超</a:t>
                </a:r>
                <a:r>
                  <a:rPr lang="zh-CN" altLang="en-US" sz="2000" dirty="0" smtClean="0"/>
                  <a:t>参，而是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的函数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" y="3550848"/>
                <a:ext cx="9126157" cy="400110"/>
              </a:xfrm>
              <a:prstGeom prst="rect">
                <a:avLst/>
              </a:prstGeom>
              <a:blipFill>
                <a:blip r:embed="rId7"/>
                <a:stretch>
                  <a:fillRect l="-735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7843" y="4496527"/>
            <a:ext cx="9126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为</a:t>
            </a:r>
            <a:r>
              <a:rPr lang="zh-CN" altLang="en-US" sz="2000" dirty="0"/>
              <a:t>理解 </a:t>
            </a:r>
            <a:r>
              <a:rPr lang="en-US" altLang="zh-CN" sz="2000" dirty="0"/>
              <a:t>LSTM </a:t>
            </a:r>
            <a:r>
              <a:rPr lang="zh-CN" altLang="en-US" sz="2000" dirty="0"/>
              <a:t>和 </a:t>
            </a:r>
            <a:r>
              <a:rPr lang="en-US" altLang="zh-CN" sz="2000" dirty="0"/>
              <a:t>GRU </a:t>
            </a:r>
            <a:r>
              <a:rPr lang="zh-CN" altLang="en-US" sz="2000" dirty="0" smtClean="0"/>
              <a:t>等提供了第一性</a:t>
            </a:r>
            <a:r>
              <a:rPr lang="zh-CN" altLang="en-US" sz="2000" dirty="0"/>
              <a:t>原理的视角</a:t>
            </a:r>
          </a:p>
        </p:txBody>
      </p:sp>
      <p:sp>
        <p:nvSpPr>
          <p:cNvPr id="16" name="下箭头 15"/>
          <p:cNvSpPr/>
          <p:nvPr/>
        </p:nvSpPr>
        <p:spPr>
          <a:xfrm>
            <a:off x="4433725" y="1944889"/>
            <a:ext cx="276550" cy="36056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1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1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4385" y="1054321"/>
            <a:ext cx="5775077" cy="3450213"/>
            <a:chOff x="654385" y="1054321"/>
            <a:chExt cx="5775077" cy="3450213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654385" y="4104424"/>
              <a:ext cx="5592084" cy="781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4385" y="1367035"/>
              <a:ext cx="2796042" cy="2815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任意多边形 41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944380" y="2451288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942683" y="2507195"/>
            <a:ext cx="3286655" cy="503624"/>
            <a:chOff x="2942683" y="2507195"/>
            <a:chExt cx="3286655" cy="503624"/>
          </a:xfrm>
        </p:grpSpPr>
        <p:grpSp>
          <p:nvGrpSpPr>
            <p:cNvPr id="51" name="组合 50"/>
            <p:cNvGrpSpPr/>
            <p:nvPr/>
          </p:nvGrpSpPr>
          <p:grpSpPr>
            <a:xfrm>
              <a:off x="3940550" y="2510024"/>
              <a:ext cx="72000" cy="248374"/>
              <a:chOff x="3940550" y="2510024"/>
              <a:chExt cx="72000" cy="248374"/>
            </a:xfrm>
          </p:grpSpPr>
          <p:cxnSp>
            <p:nvCxnSpPr>
              <p:cNvPr id="52" name="直接连接符 51"/>
              <p:cNvCxnSpPr/>
              <p:nvPr/>
            </p:nvCxnSpPr>
            <p:spPr>
              <a:xfrm flipH="1">
                <a:off x="3967362" y="2510024"/>
                <a:ext cx="9190" cy="2205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/>
              <p:cNvSpPr/>
              <p:nvPr/>
            </p:nvSpPr>
            <p:spPr>
              <a:xfrm>
                <a:off x="3940550" y="2686398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035532" y="2507195"/>
                  <a:ext cx="2193806" cy="4265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proj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oMath>
                    </m:oMathPara>
                  </a14:m>
                  <a:endParaRPr lang="zh-CN" altLang="en-US" sz="2000" i="1" dirty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532" y="2507195"/>
                  <a:ext cx="2193806" cy="426527"/>
                </a:xfrm>
                <a:prstGeom prst="rect">
                  <a:avLst/>
                </a:prstGeom>
                <a:blipFill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任意多边形 63"/>
            <p:cNvSpPr/>
            <p:nvPr/>
          </p:nvSpPr>
          <p:spPr>
            <a:xfrm>
              <a:off x="2942683" y="2728855"/>
              <a:ext cx="1038464" cy="281964"/>
            </a:xfrm>
            <a:custGeom>
              <a:avLst/>
              <a:gdLst>
                <a:gd name="connsiteX0" fmla="*/ 0 w 1038464"/>
                <a:gd name="connsiteY0" fmla="*/ 281964 h 281964"/>
                <a:gd name="connsiteX1" fmla="*/ 284888 w 1038464"/>
                <a:gd name="connsiteY1" fmla="*/ 245204 h 281964"/>
                <a:gd name="connsiteX2" fmla="*/ 298673 w 1038464"/>
                <a:gd name="connsiteY2" fmla="*/ 236014 h 281964"/>
                <a:gd name="connsiteX3" fmla="*/ 335433 w 1038464"/>
                <a:gd name="connsiteY3" fmla="*/ 226824 h 281964"/>
                <a:gd name="connsiteX4" fmla="*/ 367598 w 1038464"/>
                <a:gd name="connsiteY4" fmla="*/ 217634 h 281964"/>
                <a:gd name="connsiteX5" fmla="*/ 404357 w 1038464"/>
                <a:gd name="connsiteY5" fmla="*/ 208444 h 281964"/>
                <a:gd name="connsiteX6" fmla="*/ 454902 w 1038464"/>
                <a:gd name="connsiteY6" fmla="*/ 190064 h 281964"/>
                <a:gd name="connsiteX7" fmla="*/ 477877 w 1038464"/>
                <a:gd name="connsiteY7" fmla="*/ 180874 h 281964"/>
                <a:gd name="connsiteX8" fmla="*/ 496257 w 1038464"/>
                <a:gd name="connsiteY8" fmla="*/ 176280 h 281964"/>
                <a:gd name="connsiteX9" fmla="*/ 537612 w 1038464"/>
                <a:gd name="connsiteY9" fmla="*/ 157900 h 281964"/>
                <a:gd name="connsiteX10" fmla="*/ 569776 w 1038464"/>
                <a:gd name="connsiteY10" fmla="*/ 153305 h 281964"/>
                <a:gd name="connsiteX11" fmla="*/ 583561 w 1038464"/>
                <a:gd name="connsiteY11" fmla="*/ 148710 h 281964"/>
                <a:gd name="connsiteX12" fmla="*/ 601941 w 1038464"/>
                <a:gd name="connsiteY12" fmla="*/ 139520 h 281964"/>
                <a:gd name="connsiteX13" fmla="*/ 620321 w 1038464"/>
                <a:gd name="connsiteY13" fmla="*/ 134925 h 281964"/>
                <a:gd name="connsiteX14" fmla="*/ 643296 w 1038464"/>
                <a:gd name="connsiteY14" fmla="*/ 121140 h 281964"/>
                <a:gd name="connsiteX15" fmla="*/ 670866 w 1038464"/>
                <a:gd name="connsiteY15" fmla="*/ 111950 h 281964"/>
                <a:gd name="connsiteX16" fmla="*/ 684651 w 1038464"/>
                <a:gd name="connsiteY16" fmla="*/ 107355 h 281964"/>
                <a:gd name="connsiteX17" fmla="*/ 716816 w 1038464"/>
                <a:gd name="connsiteY17" fmla="*/ 93570 h 281964"/>
                <a:gd name="connsiteX18" fmla="*/ 753575 w 1038464"/>
                <a:gd name="connsiteY18" fmla="*/ 79785 h 281964"/>
                <a:gd name="connsiteX19" fmla="*/ 785740 w 1038464"/>
                <a:gd name="connsiteY19" fmla="*/ 66000 h 281964"/>
                <a:gd name="connsiteX20" fmla="*/ 813310 w 1038464"/>
                <a:gd name="connsiteY20" fmla="*/ 56810 h 281964"/>
                <a:gd name="connsiteX21" fmla="*/ 831690 w 1038464"/>
                <a:gd name="connsiteY21" fmla="*/ 43025 h 281964"/>
                <a:gd name="connsiteX22" fmla="*/ 854665 w 1038464"/>
                <a:gd name="connsiteY22" fmla="*/ 38430 h 281964"/>
                <a:gd name="connsiteX23" fmla="*/ 873045 w 1038464"/>
                <a:gd name="connsiteY23" fmla="*/ 33835 h 281964"/>
                <a:gd name="connsiteX24" fmla="*/ 923589 w 1038464"/>
                <a:gd name="connsiteY24" fmla="*/ 15455 h 281964"/>
                <a:gd name="connsiteX25" fmla="*/ 946564 w 1038464"/>
                <a:gd name="connsiteY25" fmla="*/ 6265 h 281964"/>
                <a:gd name="connsiteX26" fmla="*/ 1038464 w 1038464"/>
                <a:gd name="connsiteY26" fmla="*/ 1670 h 28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38464" h="281964">
                  <a:moveTo>
                    <a:pt x="0" y="281964"/>
                  </a:moveTo>
                  <a:cubicBezTo>
                    <a:pt x="94963" y="269711"/>
                    <a:pt x="190251" y="259764"/>
                    <a:pt x="284888" y="245204"/>
                  </a:cubicBezTo>
                  <a:cubicBezTo>
                    <a:pt x="290346" y="244364"/>
                    <a:pt x="293483" y="237901"/>
                    <a:pt x="298673" y="236014"/>
                  </a:cubicBezTo>
                  <a:cubicBezTo>
                    <a:pt x="310543" y="231698"/>
                    <a:pt x="323180" y="229887"/>
                    <a:pt x="335433" y="226824"/>
                  </a:cubicBezTo>
                  <a:cubicBezTo>
                    <a:pt x="427249" y="203870"/>
                    <a:pt x="295103" y="237406"/>
                    <a:pt x="367598" y="217634"/>
                  </a:cubicBezTo>
                  <a:cubicBezTo>
                    <a:pt x="379783" y="214311"/>
                    <a:pt x="404357" y="208444"/>
                    <a:pt x="404357" y="208444"/>
                  </a:cubicBezTo>
                  <a:cubicBezTo>
                    <a:pt x="446623" y="183085"/>
                    <a:pt x="406733" y="203201"/>
                    <a:pt x="454902" y="190064"/>
                  </a:cubicBezTo>
                  <a:cubicBezTo>
                    <a:pt x="462860" y="187894"/>
                    <a:pt x="470052" y="183482"/>
                    <a:pt x="477877" y="180874"/>
                  </a:cubicBezTo>
                  <a:cubicBezTo>
                    <a:pt x="483868" y="178877"/>
                    <a:pt x="490130" y="177811"/>
                    <a:pt x="496257" y="176280"/>
                  </a:cubicBezTo>
                  <a:cubicBezTo>
                    <a:pt x="507398" y="170710"/>
                    <a:pt x="525878" y="160834"/>
                    <a:pt x="537612" y="157900"/>
                  </a:cubicBezTo>
                  <a:cubicBezTo>
                    <a:pt x="548119" y="155273"/>
                    <a:pt x="559055" y="154837"/>
                    <a:pt x="569776" y="153305"/>
                  </a:cubicBezTo>
                  <a:cubicBezTo>
                    <a:pt x="574371" y="151773"/>
                    <a:pt x="579109" y="150618"/>
                    <a:pt x="583561" y="148710"/>
                  </a:cubicBezTo>
                  <a:cubicBezTo>
                    <a:pt x="589857" y="146012"/>
                    <a:pt x="595527" y="141925"/>
                    <a:pt x="601941" y="139520"/>
                  </a:cubicBezTo>
                  <a:cubicBezTo>
                    <a:pt x="607854" y="137303"/>
                    <a:pt x="614194" y="136457"/>
                    <a:pt x="620321" y="134925"/>
                  </a:cubicBezTo>
                  <a:cubicBezTo>
                    <a:pt x="627979" y="130330"/>
                    <a:pt x="635165" y="124836"/>
                    <a:pt x="643296" y="121140"/>
                  </a:cubicBezTo>
                  <a:cubicBezTo>
                    <a:pt x="652115" y="117131"/>
                    <a:pt x="661676" y="115013"/>
                    <a:pt x="670866" y="111950"/>
                  </a:cubicBezTo>
                  <a:cubicBezTo>
                    <a:pt x="675461" y="110418"/>
                    <a:pt x="680621" y="110042"/>
                    <a:pt x="684651" y="107355"/>
                  </a:cubicBezTo>
                  <a:cubicBezTo>
                    <a:pt x="712587" y="88731"/>
                    <a:pt x="682905" y="106287"/>
                    <a:pt x="716816" y="93570"/>
                  </a:cubicBezTo>
                  <a:cubicBezTo>
                    <a:pt x="764875" y="75548"/>
                    <a:pt x="706397" y="91580"/>
                    <a:pt x="753575" y="79785"/>
                  </a:cubicBezTo>
                  <a:cubicBezTo>
                    <a:pt x="775445" y="65205"/>
                    <a:pt x="758765" y="74092"/>
                    <a:pt x="785740" y="66000"/>
                  </a:cubicBezTo>
                  <a:cubicBezTo>
                    <a:pt x="795019" y="63216"/>
                    <a:pt x="813310" y="56810"/>
                    <a:pt x="813310" y="56810"/>
                  </a:cubicBezTo>
                  <a:cubicBezTo>
                    <a:pt x="819437" y="52215"/>
                    <a:pt x="824692" y="46135"/>
                    <a:pt x="831690" y="43025"/>
                  </a:cubicBezTo>
                  <a:cubicBezTo>
                    <a:pt x="838827" y="39853"/>
                    <a:pt x="847041" y="40124"/>
                    <a:pt x="854665" y="38430"/>
                  </a:cubicBezTo>
                  <a:cubicBezTo>
                    <a:pt x="860830" y="37060"/>
                    <a:pt x="866918" y="35367"/>
                    <a:pt x="873045" y="33835"/>
                  </a:cubicBezTo>
                  <a:cubicBezTo>
                    <a:pt x="907697" y="10734"/>
                    <a:pt x="857783" y="41777"/>
                    <a:pt x="923589" y="15455"/>
                  </a:cubicBezTo>
                  <a:cubicBezTo>
                    <a:pt x="931247" y="12392"/>
                    <a:pt x="938739" y="8873"/>
                    <a:pt x="946564" y="6265"/>
                  </a:cubicBezTo>
                  <a:cubicBezTo>
                    <a:pt x="978180" y="-4274"/>
                    <a:pt x="999525" y="1670"/>
                    <a:pt x="1038464" y="1670"/>
                  </a:cubicBezTo>
                </a:path>
              </a:pathLst>
            </a:custGeom>
            <a:noFill/>
            <a:ln w="254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052406" y="4582920"/>
                <a:ext cx="3432350" cy="548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2000" i="1" dirty="0" smtClean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406" y="4582920"/>
                <a:ext cx="3432350" cy="548355"/>
              </a:xfrm>
              <a:prstGeom prst="rect">
                <a:avLst/>
              </a:prstGeom>
              <a:blipFill>
                <a:blip r:embed="rId7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/>
          <p:cNvCxnSpPr/>
          <p:nvPr/>
        </p:nvCxnSpPr>
        <p:spPr>
          <a:xfrm flipH="1">
            <a:off x="2097207" y="2722398"/>
            <a:ext cx="1874750" cy="18404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2708339" y="2754245"/>
            <a:ext cx="1259023" cy="1389236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2034805" y="3067268"/>
                <a:ext cx="1260281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5" y="3067268"/>
                <a:ext cx="1260281" cy="426527"/>
              </a:xfrm>
              <a:prstGeom prst="rect">
                <a:avLst/>
              </a:prstGeom>
              <a:blipFill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496089" y="3585192"/>
                <a:ext cx="3272691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089" y="3585192"/>
                <a:ext cx="3272691" cy="448649"/>
              </a:xfrm>
              <a:prstGeom prst="rect">
                <a:avLst/>
              </a:prstGeom>
              <a:blipFill>
                <a:blip r:embed="rId11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>
          <a:xfrm flipH="1">
            <a:off x="3668298" y="2575985"/>
            <a:ext cx="9190" cy="2205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3438940" y="2652689"/>
            <a:ext cx="9190" cy="2205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8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7" grpId="0"/>
      <p:bldP spid="78" grpId="0"/>
      <p:bldP spid="7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47624" y="-56438"/>
            <a:ext cx="9015413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Low Order Projection: Memory Mechanisms of Gated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-1" y="635612"/>
                <a:ext cx="91203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 smtClean="0"/>
                  <a:t>HiPPO</a:t>
                </a:r>
                <a:r>
                  <a:rPr lang="zh-CN" altLang="en-US" sz="2000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 smtClean="0"/>
                  <a:t>阶记忆单元，</a:t>
                </a:r>
                <a:r>
                  <a:rPr lang="en-US" altLang="zh-CN" sz="2000" dirty="0" smtClean="0"/>
                  <a:t>LSTM/GRU</a:t>
                </a:r>
                <a:r>
                  <a:rPr lang="zh-CN" altLang="en-US" sz="2000" dirty="0" smtClean="0"/>
                  <a:t>等价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个遗忘门</a:t>
                </a:r>
                <a:r>
                  <a:rPr lang="en-US" altLang="zh-CN" sz="2000" dirty="0" smtClean="0"/>
                  <a:t>+</a:t>
                </a:r>
                <a:r>
                  <a:rPr lang="zh-CN" altLang="en-US" sz="2000" dirty="0" smtClean="0"/>
                  <a:t>更新门控制的一</a:t>
                </a:r>
                <a:r>
                  <a:rPr lang="zh-CN" altLang="en-US" sz="2000" dirty="0"/>
                  <a:t>阶记忆</a:t>
                </a:r>
                <a:r>
                  <a:rPr lang="zh-CN" altLang="en-US" sz="2000" dirty="0" smtClean="0"/>
                  <a:t>单元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35612"/>
                <a:ext cx="9120311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1152" r="436" b="7720"/>
          <a:stretch/>
        </p:blipFill>
        <p:spPr>
          <a:xfrm>
            <a:off x="169247" y="1139196"/>
            <a:ext cx="8844536" cy="34633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" y="4706021"/>
            <a:ext cx="9120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理论上解释了</a:t>
            </a:r>
            <a:r>
              <a:rPr lang="en-US" altLang="zh-CN" sz="2000" dirty="0" smtClean="0"/>
              <a:t>HiPPO </a:t>
            </a:r>
            <a:r>
              <a:rPr lang="zh-CN" altLang="en-US" sz="2000" dirty="0"/>
              <a:t>能在理论和实践上超越传统 </a:t>
            </a:r>
            <a:r>
              <a:rPr lang="en-US" altLang="zh-CN" sz="2000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6908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6314" y="737336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76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概述</a:t>
            </a:r>
            <a:endParaRPr lang="en-US" altLang="zh-CN" sz="2400" dirty="0"/>
          </a:p>
        </p:txBody>
      </p:sp>
      <p:sp>
        <p:nvSpPr>
          <p:cNvPr id="7" name="矩形 6"/>
          <p:cNvSpPr/>
          <p:nvPr/>
        </p:nvSpPr>
        <p:spPr>
          <a:xfrm>
            <a:off x="127921" y="1798462"/>
            <a:ext cx="88881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/>
              <a:t>动机</a:t>
            </a:r>
            <a:r>
              <a:rPr lang="zh-CN" altLang="en-US" sz="2000" dirty="0" smtClean="0"/>
              <a:t>：现有方法</a:t>
            </a:r>
            <a:r>
              <a:rPr lang="zh-CN" altLang="en-US" sz="2000" dirty="0"/>
              <a:t>对时间尺度</a:t>
            </a:r>
            <a:r>
              <a:rPr lang="zh-CN" altLang="en-US" sz="2000" dirty="0" smtClean="0"/>
              <a:t>敏感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/>
              <a:t>创新：</a:t>
            </a:r>
            <a:r>
              <a:rPr lang="zh-CN" altLang="en-US" sz="2000" dirty="0" smtClean="0"/>
              <a:t>提出缩放测度（</a:t>
            </a:r>
            <a:r>
              <a:rPr lang="en-US" altLang="zh-CN" sz="2000" dirty="0"/>
              <a:t>LegS</a:t>
            </a:r>
            <a:r>
              <a:rPr lang="zh-CN" altLang="en-US" sz="2000" dirty="0" smtClean="0"/>
              <a:t>）即记忆窗口均匀</a:t>
            </a:r>
            <a:r>
              <a:rPr lang="zh-CN" altLang="en-US" sz="2000" dirty="0"/>
              <a:t>覆盖全部</a:t>
            </a:r>
            <a:r>
              <a:rPr lang="zh-CN" altLang="en-US" sz="2000" dirty="0" smtClean="0"/>
              <a:t>历史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/>
              <a:t>展示：</a:t>
            </a:r>
            <a:r>
              <a:rPr lang="en-US" altLang="zh-CN" sz="2000" dirty="0" smtClean="0"/>
              <a:t>HiPPO</a:t>
            </a:r>
            <a:r>
              <a:rPr lang="zh-CN" altLang="en-US" sz="2000" dirty="0" smtClean="0"/>
              <a:t>灵活性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测度</a:t>
            </a:r>
            <a:r>
              <a:rPr lang="zh-CN" altLang="en-US" sz="2000" dirty="0"/>
              <a:t>更换就可</a:t>
            </a:r>
            <a:r>
              <a:rPr lang="zh-CN" altLang="en-US" sz="2000" dirty="0" smtClean="0"/>
              <a:t>推导出新记忆机制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/>
              <a:t>结果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HiPPO-LegS </a:t>
            </a:r>
            <a:r>
              <a:rPr lang="zh-CN" altLang="en-US" sz="2000" dirty="0" smtClean="0"/>
              <a:t>为最优异模型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64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思路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0" y="704410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LegT</a:t>
            </a:r>
            <a:r>
              <a:rPr lang="zh-CN" altLang="en-US" sz="2000" dirty="0" smtClean="0"/>
              <a:t>和 </a:t>
            </a:r>
            <a:r>
              <a:rPr lang="en-US" altLang="zh-CN" sz="2000" dirty="0" err="1" smtClean="0"/>
              <a:t>LagT</a:t>
            </a:r>
            <a:r>
              <a:rPr lang="zh-CN" altLang="en-US" sz="2000" dirty="0" smtClean="0"/>
              <a:t>都</a:t>
            </a:r>
            <a:r>
              <a:rPr lang="zh-CN" altLang="en-US" sz="2000" dirty="0"/>
              <a:t>存在一个</a:t>
            </a:r>
            <a:r>
              <a:rPr lang="zh-CN" altLang="en-US" sz="2000" dirty="0" smtClean="0"/>
              <a:t>共同弱点：对时间尺度敏感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2550" y="1078217"/>
                <a:ext cx="8732917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/>
                  <a:t>LegT </a:t>
                </a:r>
                <a:r>
                  <a:rPr lang="zh-CN" altLang="en-US" sz="2000" dirty="0"/>
                  <a:t>的</a:t>
                </a:r>
                <a:r>
                  <a:rPr lang="zh-CN" altLang="en-US" sz="2000" dirty="0" smtClean="0"/>
                  <a:t>窗口</a:t>
                </a:r>
                <a:r>
                  <a:rPr lang="zh-CN" altLang="en-US" sz="2000" dirty="0"/>
                  <a:t>长度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与实际</a:t>
                </a:r>
                <a:r>
                  <a:rPr lang="zh-CN" altLang="en-US" sz="2000" dirty="0"/>
                  <a:t>时</a:t>
                </a:r>
                <a:r>
                  <a:rPr lang="zh-CN" altLang="en-US" sz="2000" dirty="0" smtClean="0"/>
                  <a:t>长不</a:t>
                </a:r>
                <a:r>
                  <a:rPr lang="zh-CN" altLang="en-US" sz="2000" dirty="0"/>
                  <a:t>匹配，</a:t>
                </a:r>
                <a:r>
                  <a:rPr lang="zh-CN" altLang="en-US" sz="2000" dirty="0" smtClean="0"/>
                  <a:t>性能急剧</a:t>
                </a:r>
                <a:r>
                  <a:rPr lang="zh-CN" altLang="en-US" sz="2000" dirty="0"/>
                  <a:t>下降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LagT </a:t>
                </a:r>
                <a:r>
                  <a:rPr lang="zh-CN" altLang="en-US" sz="2000" dirty="0"/>
                  <a:t>和</a:t>
                </a:r>
                <a:r>
                  <a:rPr lang="zh-CN" altLang="en-US" sz="2000" dirty="0" smtClean="0"/>
                  <a:t>其他门</a:t>
                </a:r>
                <a:r>
                  <a:rPr lang="zh-CN" altLang="en-US" sz="2000" dirty="0"/>
                  <a:t>控</a:t>
                </a:r>
                <a:r>
                  <a:rPr lang="zh-CN" altLang="en-US" sz="2000" dirty="0" smtClean="0"/>
                  <a:t>机制</a:t>
                </a:r>
                <a:r>
                  <a:rPr lang="zh-CN" altLang="en-US" sz="2000" dirty="0"/>
                  <a:t>的</a:t>
                </a:r>
                <a:r>
                  <a:rPr lang="zh-CN" altLang="en-US" sz="2000" dirty="0" smtClean="0"/>
                  <a:t>超参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/>
                  <a:t>和实际不匹配</a:t>
                </a:r>
                <a:r>
                  <a:rPr lang="zh-CN" altLang="en-US" sz="2000" dirty="0"/>
                  <a:t>，性能急剧</a:t>
                </a:r>
                <a:r>
                  <a:rPr lang="zh-CN" altLang="en-US" sz="2000" dirty="0" smtClean="0"/>
                  <a:t>下降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定义 </a:t>
                </a:r>
                <a:r>
                  <a:rPr lang="en-US" altLang="zh-CN" sz="2000" dirty="0" smtClean="0"/>
                  <a:t>LegS(Scaled </a:t>
                </a:r>
                <a:r>
                  <a:rPr lang="en-US" altLang="zh-CN" sz="2000" dirty="0"/>
                  <a:t>Legendre </a:t>
                </a:r>
                <a:r>
                  <a:rPr lang="en-US" altLang="zh-CN" sz="2000" dirty="0" smtClean="0"/>
                  <a:t>measure)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" y="1078217"/>
                <a:ext cx="8732917" cy="1477328"/>
              </a:xfrm>
              <a:prstGeom prst="rect">
                <a:avLst/>
              </a:prstGeom>
              <a:blipFill>
                <a:blip r:embed="rId3"/>
                <a:stretch>
                  <a:fillRect l="-628" b="-3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528763" y="3199510"/>
                <a:ext cx="1659109" cy="67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3" y="3199510"/>
                <a:ext cx="1659109" cy="670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74118" t="16277"/>
          <a:stretch/>
        </p:blipFill>
        <p:spPr>
          <a:xfrm>
            <a:off x="4140198" y="2555545"/>
            <a:ext cx="3022227" cy="20289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681251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窗口动态覆盖所有历史信息</a:t>
            </a:r>
          </a:p>
        </p:txBody>
      </p:sp>
    </p:spTree>
    <p:extLst>
      <p:ext uri="{BB962C8B-B14F-4D97-AF65-F5344CB8AC3E}">
        <p14:creationId xmlns:p14="http://schemas.microsoft.com/office/powerpoint/2010/main" val="250944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模型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0" y="1154114"/>
                <a:ext cx="9143999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𝐵𝑓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4114"/>
                <a:ext cx="9143999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" y="1892306"/>
                <a:ext cx="9143998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92306"/>
                <a:ext cx="9143998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04180" y="2885848"/>
                <a:ext cx="5269519" cy="1232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+1                                             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0" y="2885848"/>
                <a:ext cx="5269519" cy="1232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233933" y="3256751"/>
                <a:ext cx="2147383" cy="419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33" y="3256751"/>
                <a:ext cx="2147383" cy="419346"/>
              </a:xfrm>
              <a:prstGeom prst="rect">
                <a:avLst/>
              </a:prstGeom>
              <a:blipFill>
                <a:blip r:embed="rId6"/>
                <a:stretch>
                  <a:fillRect t="-85507" r="-16761" b="-1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4465924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初期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sz="2000" dirty="0" smtClean="0"/>
                  <a:t>大，输入作用大；后期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sz="2000" dirty="0" smtClean="0"/>
                  <a:t> </a:t>
                </a:r>
                <a:r>
                  <a:rPr lang="zh-CN" altLang="en-US" sz="2000" dirty="0"/>
                  <a:t>很小</a:t>
                </a:r>
                <a:r>
                  <a:rPr lang="zh-CN" altLang="en-US" sz="2000" dirty="0" smtClean="0"/>
                  <a:t>，输入作用小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65924"/>
                <a:ext cx="9143999" cy="400110"/>
              </a:xfrm>
              <a:prstGeom prst="rect">
                <a:avLst/>
              </a:prstGeom>
              <a:blipFill>
                <a:blip r:embed="rId7"/>
                <a:stretch>
                  <a:fillRect t="-118462" b="-18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" y="640837"/>
            <a:ext cx="9143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LegS</a:t>
            </a:r>
            <a:r>
              <a:rPr lang="zh-CN" altLang="en-US" sz="2000" dirty="0" smtClean="0"/>
              <a:t>的在线更新方程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7435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9" grpId="0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Timescale 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" y="616514"/>
                <a:ext cx="9143998" cy="2352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/>
                  <a:t>记忆方式（即压缩系数）只取决于信号形状，同采样速度无关</a:t>
                </a:r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任意标量 </a:t>
                </a:r>
                <a14:m>
                  <m:oMath xmlns:m="http://schemas.openxmlformats.org/officeDocument/2006/math">
                    <m:r>
                      <a:rPr lang="el-GR" altLang="zh-CN" sz="2000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altLang="zh-CN" sz="2000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zh-CN" altLang="el-GR" sz="2000" dirty="0"/>
                  <a:t>，</a:t>
                </a:r>
                <a:r>
                  <a:rPr lang="zh-CN" altLang="en-US" sz="2000" dirty="0"/>
                  <a:t>若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sz="2000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，则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h𝑖𝑝𝑝𝑜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h𝑖𝑝𝑝𝑜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l-GR" altLang="zh-CN" sz="2000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/>
                  <a:t>无时间超参数</a:t>
                </a:r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无尺度超参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采样间隔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不是超</a:t>
                </a:r>
                <a:r>
                  <a:rPr lang="zh-CN" altLang="en-US" sz="2000" dirty="0" smtClean="0"/>
                  <a:t>参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16514"/>
                <a:ext cx="9143998" cy="2352824"/>
              </a:xfrm>
              <a:prstGeom prst="rect">
                <a:avLst/>
              </a:prstGeom>
              <a:blipFill>
                <a:blip r:embed="rId3"/>
                <a:stretch>
                  <a:fillRect l="-600" b="-3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0" y="4673246"/>
            <a:ext cx="9102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</a:rPr>
              <a:t>学得通</a:t>
            </a:r>
          </a:p>
        </p:txBody>
      </p:sp>
    </p:spTree>
    <p:extLst>
      <p:ext uri="{BB962C8B-B14F-4D97-AF65-F5344CB8AC3E}">
        <p14:creationId xmlns:p14="http://schemas.microsoft.com/office/powerpoint/2010/main" val="33888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Fast to Compute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-1" y="2309544"/>
                <a:ext cx="9143999" cy="1075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2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000" dirty="0" smtClean="0"/>
                  <a:t> </a:t>
                </a:r>
                <a:r>
                  <a:rPr lang="zh-CN" altLang="en-US" sz="2000" dirty="0"/>
                  <a:t>特殊结构，更新复杂度为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/>
                  <a:t>，低于普通 </a:t>
                </a:r>
                <a:r>
                  <a:rPr lang="en-US" altLang="zh-CN" sz="2000" dirty="0"/>
                  <a:t>RNN</a:t>
                </a:r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，其计算速度</a:t>
                </a:r>
                <a:r>
                  <a:rPr lang="zh-CN" altLang="en-US" sz="2000" dirty="0" smtClean="0"/>
                  <a:t>是</a:t>
                </a:r>
                <a:r>
                  <a:rPr lang="zh-CN" altLang="en-US" sz="2000" dirty="0"/>
                  <a:t>其</a:t>
                </a:r>
                <a:r>
                  <a:rPr lang="en-US" altLang="zh-CN" sz="2000" dirty="0" smtClean="0"/>
                  <a:t>10 </a:t>
                </a:r>
                <a:r>
                  <a:rPr lang="zh-CN" altLang="en-US" sz="2000" dirty="0"/>
                  <a:t>倍，非常适合处理百万级甚至更</a:t>
                </a:r>
                <a:r>
                  <a:rPr lang="zh-CN" altLang="en-US" sz="2000" dirty="0" smtClean="0"/>
                  <a:t>长序列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09544"/>
                <a:ext cx="9143999" cy="1075103"/>
              </a:xfrm>
              <a:prstGeom prst="rect">
                <a:avLst/>
              </a:prstGeom>
              <a:blipFill>
                <a:blip r:embed="rId3"/>
                <a:stretch>
                  <a:fillRect l="-667" b="-5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-1" y="4627297"/>
            <a:ext cx="9143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</a:rPr>
              <a:t>学得快</a:t>
            </a:r>
          </a:p>
        </p:txBody>
      </p:sp>
    </p:spTree>
    <p:extLst>
      <p:ext uri="{BB962C8B-B14F-4D97-AF65-F5344CB8AC3E}">
        <p14:creationId xmlns:p14="http://schemas.microsoft.com/office/powerpoint/2010/main" val="75769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Bounded Gradients</a:t>
            </a:r>
          </a:p>
        </p:txBody>
      </p:sp>
      <p:sp>
        <p:nvSpPr>
          <p:cNvPr id="4" name="矩形 3"/>
          <p:cNvSpPr/>
          <p:nvPr/>
        </p:nvSpPr>
        <p:spPr>
          <a:xfrm>
            <a:off x="-1" y="4627297"/>
            <a:ext cx="9143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</a:rPr>
              <a:t>学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得稳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760" y="1773612"/>
                <a:ext cx="910723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梯度</a:t>
                </a:r>
                <a:r>
                  <a:rPr lang="zh-CN" altLang="en-US" sz="2000" dirty="0" smtClean="0"/>
                  <a:t>衰减慢：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||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₁) /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₀) || = 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₁)</m:t>
                    </m:r>
                  </m:oMath>
                </a14:m>
                <a:r>
                  <a:rPr lang="zh-CN" altLang="en-US" sz="2000" dirty="0" smtClean="0"/>
                  <a:t>，衰减是多项式而</a:t>
                </a:r>
                <a:r>
                  <a:rPr lang="zh-CN" altLang="en-US" sz="2000" dirty="0"/>
                  <a:t>非指数</a:t>
                </a:r>
                <a:r>
                  <a:rPr lang="zh-CN" altLang="en-US" sz="2000" dirty="0" smtClean="0"/>
                  <a:t>级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梯度</a:t>
                </a:r>
                <a:r>
                  <a:rPr lang="zh-CN" altLang="en-US" sz="2000" dirty="0"/>
                  <a:t>有</a:t>
                </a:r>
                <a:r>
                  <a:rPr lang="zh-CN" altLang="en-US" sz="2000" dirty="0" smtClean="0"/>
                  <a:t>下界： 只要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₁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有限，梯度不会</a:t>
                </a:r>
                <a:r>
                  <a:rPr lang="zh-CN" altLang="en-US" sz="2000" dirty="0"/>
                  <a:t>衰减到</a:t>
                </a:r>
                <a:r>
                  <a:rPr lang="zh-CN" altLang="en-US" sz="2000" dirty="0" smtClean="0"/>
                  <a:t>零</a:t>
                </a:r>
                <a:r>
                  <a:rPr lang="zh-CN" altLang="en-US" sz="2000" dirty="0"/>
                  <a:t>，</a:t>
                </a:r>
                <a:r>
                  <a:rPr lang="zh-CN" altLang="en-US" sz="2000" dirty="0" smtClean="0"/>
                  <a:t>从而可学习超长程依赖关系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" y="1773612"/>
                <a:ext cx="9107235" cy="1015663"/>
              </a:xfrm>
              <a:prstGeom prst="rect">
                <a:avLst/>
              </a:prstGeom>
              <a:blipFill>
                <a:blip r:embed="rId3"/>
                <a:stretch>
                  <a:fillRect l="-602" b="-4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879722"/>
                <a:ext cx="91439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₀ &lt;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₁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79722"/>
                <a:ext cx="9143995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16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Approximation </a:t>
            </a:r>
            <a:r>
              <a:rPr lang="en-US" altLang="zh-CN" sz="2400" dirty="0" smtClean="0"/>
              <a:t>error bounds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0" y="679448"/>
            <a:ext cx="9107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误差随</a:t>
            </a:r>
            <a:r>
              <a:rPr lang="zh-CN" altLang="en-US" sz="2000" dirty="0"/>
              <a:t>与</a:t>
            </a:r>
            <a:r>
              <a:rPr lang="zh-CN" altLang="en-US" sz="2000" dirty="0" smtClean="0"/>
              <a:t>输入光滑性成反比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-18380" y="4653071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2"/>
                </a:solidFill>
              </a:rPr>
              <a:t>学</a:t>
            </a:r>
            <a:r>
              <a:rPr lang="zh-CN" altLang="en-US" sz="2000" b="1" dirty="0">
                <a:solidFill>
                  <a:schemeClr val="accent2"/>
                </a:solidFill>
              </a:rPr>
              <a:t>得准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570" y="1115963"/>
                <a:ext cx="9052100" cy="3547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prstClr val="black"/>
                    </a:solidFill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 →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是时间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通过投影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得到的函数</a:t>
                </a:r>
                <a:r>
                  <a:rPr lang="zh-CN" altLang="en-US" sz="2000" dirty="0" smtClean="0">
                    <a:solidFill>
                      <a:prstClr val="black"/>
                    </a:solidFill>
                  </a:rPr>
                  <a:t>，最大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阶数为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𝐿𝑖𝑝𝑠𝑐h𝑖𝑡𝑧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连续（</a:t>
                </a:r>
                <a:r>
                  <a:rPr lang="zh-CN" altLang="zh-CN" sz="2000" dirty="0"/>
                  <a:t>任意两点 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₁</m:t>
                    </m:r>
                  </m:oMath>
                </a14:m>
                <a:r>
                  <a:rPr lang="zh-CN" altLang="zh-CN" sz="2000" dirty="0"/>
                  <a:t> 和 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₂</m:t>
                    </m:r>
                  </m:oMath>
                </a14:m>
                <a:r>
                  <a:rPr lang="zh-CN" altLang="zh-CN" sz="20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₁) − 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₂)| ≤ 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₁ − 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₂|</m:t>
                    </m:r>
                  </m:oMath>
                </a14:m>
                <a:r>
                  <a:rPr lang="zh-CN" altLang="en-US" sz="20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 smtClean="0"/>
                  <a:t>越小越平滑”），则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𝑡𝐿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altLang="zh-CN" sz="2000" dirty="0" smtClean="0"/>
              </a:p>
              <a:p>
                <a:pPr marL="1028700"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误差</a:t>
                </a:r>
                <a:r>
                  <a:rPr lang="zh-CN" altLang="en-US" sz="2000" dirty="0"/>
                  <a:t>与时间长度和</a:t>
                </a:r>
                <a:r>
                  <a:rPr lang="en-US" altLang="zh-CN" sz="2000" dirty="0"/>
                  <a:t>Lipschitz </a:t>
                </a:r>
                <a:r>
                  <a:rPr lang="zh-CN" altLang="en-US" sz="2000" dirty="0" smtClean="0"/>
                  <a:t>常数成正比</a:t>
                </a:r>
                <a:r>
                  <a:rPr lang="zh-CN" altLang="en-US" sz="2000" dirty="0"/>
                  <a:t>，与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（记忆容量）成反比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阶导数有界，则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altLang="zh-CN" sz="2000" dirty="0"/>
              </a:p>
              <a:p>
                <a:pPr marL="1028700"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 smtClean="0"/>
                  <a:t>同</a:t>
                </a:r>
                <a:r>
                  <a:rPr lang="en-US" altLang="zh-CN" sz="2000" dirty="0" smtClean="0"/>
                  <a:t>L-Lipschitz </a:t>
                </a:r>
                <a:r>
                  <a:rPr lang="zh-CN" altLang="en-US" sz="2000" dirty="0"/>
                  <a:t>一致</a:t>
                </a:r>
                <a:endParaRPr lang="en-US" altLang="zh-CN" sz="2000" dirty="0"/>
              </a:p>
              <a:p>
                <a:pPr marL="1028700"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zh-CN" altLang="en-US" sz="2000" dirty="0" smtClean="0"/>
                  <a:t>误差</a:t>
                </a:r>
                <a:r>
                  <a:rPr lang="zh-CN" altLang="en-US" sz="2000" dirty="0"/>
                  <a:t>衰减速度更</a:t>
                </a:r>
                <a:r>
                  <a:rPr lang="zh-CN" altLang="en-US" sz="2000" dirty="0" smtClean="0"/>
                  <a:t>快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0" y="1115963"/>
                <a:ext cx="9052100" cy="3547766"/>
              </a:xfrm>
              <a:prstGeom prst="rect">
                <a:avLst/>
              </a:prstGeom>
              <a:blipFill>
                <a:blip r:embed="rId3"/>
                <a:stretch>
                  <a:fillRect l="-741" b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78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5091" y="750116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06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4385" y="1054321"/>
            <a:ext cx="5775077" cy="3450213"/>
            <a:chOff x="654385" y="1054321"/>
            <a:chExt cx="5775077" cy="3450213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654385" y="4104424"/>
              <a:ext cx="5592084" cy="781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4385" y="1367035"/>
              <a:ext cx="2796042" cy="2815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任意多边形 41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944380" y="2451288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942683" y="2507195"/>
            <a:ext cx="1918844" cy="503624"/>
            <a:chOff x="2942683" y="2507195"/>
            <a:chExt cx="1918844" cy="503624"/>
          </a:xfrm>
        </p:grpSpPr>
        <p:grpSp>
          <p:nvGrpSpPr>
            <p:cNvPr id="51" name="组合 50"/>
            <p:cNvGrpSpPr/>
            <p:nvPr/>
          </p:nvGrpSpPr>
          <p:grpSpPr>
            <a:xfrm>
              <a:off x="3940550" y="2510024"/>
              <a:ext cx="72000" cy="248374"/>
              <a:chOff x="3940550" y="2510024"/>
              <a:chExt cx="72000" cy="248374"/>
            </a:xfrm>
          </p:grpSpPr>
          <p:cxnSp>
            <p:nvCxnSpPr>
              <p:cNvPr id="52" name="直接连接符 51"/>
              <p:cNvCxnSpPr/>
              <p:nvPr/>
            </p:nvCxnSpPr>
            <p:spPr>
              <a:xfrm flipH="1">
                <a:off x="3967362" y="2510024"/>
                <a:ext cx="9190" cy="2205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/>
              <p:cNvSpPr/>
              <p:nvPr/>
            </p:nvSpPr>
            <p:spPr>
              <a:xfrm>
                <a:off x="3940550" y="2686398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035532" y="2507195"/>
                  <a:ext cx="82599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i="1" dirty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532" y="2507195"/>
                  <a:ext cx="82599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任意多边形 63"/>
            <p:cNvSpPr/>
            <p:nvPr/>
          </p:nvSpPr>
          <p:spPr>
            <a:xfrm>
              <a:off x="2942683" y="2728855"/>
              <a:ext cx="1038464" cy="281964"/>
            </a:xfrm>
            <a:custGeom>
              <a:avLst/>
              <a:gdLst>
                <a:gd name="connsiteX0" fmla="*/ 0 w 1038464"/>
                <a:gd name="connsiteY0" fmla="*/ 281964 h 281964"/>
                <a:gd name="connsiteX1" fmla="*/ 284888 w 1038464"/>
                <a:gd name="connsiteY1" fmla="*/ 245204 h 281964"/>
                <a:gd name="connsiteX2" fmla="*/ 298673 w 1038464"/>
                <a:gd name="connsiteY2" fmla="*/ 236014 h 281964"/>
                <a:gd name="connsiteX3" fmla="*/ 335433 w 1038464"/>
                <a:gd name="connsiteY3" fmla="*/ 226824 h 281964"/>
                <a:gd name="connsiteX4" fmla="*/ 367598 w 1038464"/>
                <a:gd name="connsiteY4" fmla="*/ 217634 h 281964"/>
                <a:gd name="connsiteX5" fmla="*/ 404357 w 1038464"/>
                <a:gd name="connsiteY5" fmla="*/ 208444 h 281964"/>
                <a:gd name="connsiteX6" fmla="*/ 454902 w 1038464"/>
                <a:gd name="connsiteY6" fmla="*/ 190064 h 281964"/>
                <a:gd name="connsiteX7" fmla="*/ 477877 w 1038464"/>
                <a:gd name="connsiteY7" fmla="*/ 180874 h 281964"/>
                <a:gd name="connsiteX8" fmla="*/ 496257 w 1038464"/>
                <a:gd name="connsiteY8" fmla="*/ 176280 h 281964"/>
                <a:gd name="connsiteX9" fmla="*/ 537612 w 1038464"/>
                <a:gd name="connsiteY9" fmla="*/ 157900 h 281964"/>
                <a:gd name="connsiteX10" fmla="*/ 569776 w 1038464"/>
                <a:gd name="connsiteY10" fmla="*/ 153305 h 281964"/>
                <a:gd name="connsiteX11" fmla="*/ 583561 w 1038464"/>
                <a:gd name="connsiteY11" fmla="*/ 148710 h 281964"/>
                <a:gd name="connsiteX12" fmla="*/ 601941 w 1038464"/>
                <a:gd name="connsiteY12" fmla="*/ 139520 h 281964"/>
                <a:gd name="connsiteX13" fmla="*/ 620321 w 1038464"/>
                <a:gd name="connsiteY13" fmla="*/ 134925 h 281964"/>
                <a:gd name="connsiteX14" fmla="*/ 643296 w 1038464"/>
                <a:gd name="connsiteY14" fmla="*/ 121140 h 281964"/>
                <a:gd name="connsiteX15" fmla="*/ 670866 w 1038464"/>
                <a:gd name="connsiteY15" fmla="*/ 111950 h 281964"/>
                <a:gd name="connsiteX16" fmla="*/ 684651 w 1038464"/>
                <a:gd name="connsiteY16" fmla="*/ 107355 h 281964"/>
                <a:gd name="connsiteX17" fmla="*/ 716816 w 1038464"/>
                <a:gd name="connsiteY17" fmla="*/ 93570 h 281964"/>
                <a:gd name="connsiteX18" fmla="*/ 753575 w 1038464"/>
                <a:gd name="connsiteY18" fmla="*/ 79785 h 281964"/>
                <a:gd name="connsiteX19" fmla="*/ 785740 w 1038464"/>
                <a:gd name="connsiteY19" fmla="*/ 66000 h 281964"/>
                <a:gd name="connsiteX20" fmla="*/ 813310 w 1038464"/>
                <a:gd name="connsiteY20" fmla="*/ 56810 h 281964"/>
                <a:gd name="connsiteX21" fmla="*/ 831690 w 1038464"/>
                <a:gd name="connsiteY21" fmla="*/ 43025 h 281964"/>
                <a:gd name="connsiteX22" fmla="*/ 854665 w 1038464"/>
                <a:gd name="connsiteY22" fmla="*/ 38430 h 281964"/>
                <a:gd name="connsiteX23" fmla="*/ 873045 w 1038464"/>
                <a:gd name="connsiteY23" fmla="*/ 33835 h 281964"/>
                <a:gd name="connsiteX24" fmla="*/ 923589 w 1038464"/>
                <a:gd name="connsiteY24" fmla="*/ 15455 h 281964"/>
                <a:gd name="connsiteX25" fmla="*/ 946564 w 1038464"/>
                <a:gd name="connsiteY25" fmla="*/ 6265 h 281964"/>
                <a:gd name="connsiteX26" fmla="*/ 1038464 w 1038464"/>
                <a:gd name="connsiteY26" fmla="*/ 1670 h 28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38464" h="281964">
                  <a:moveTo>
                    <a:pt x="0" y="281964"/>
                  </a:moveTo>
                  <a:cubicBezTo>
                    <a:pt x="94963" y="269711"/>
                    <a:pt x="190251" y="259764"/>
                    <a:pt x="284888" y="245204"/>
                  </a:cubicBezTo>
                  <a:cubicBezTo>
                    <a:pt x="290346" y="244364"/>
                    <a:pt x="293483" y="237901"/>
                    <a:pt x="298673" y="236014"/>
                  </a:cubicBezTo>
                  <a:cubicBezTo>
                    <a:pt x="310543" y="231698"/>
                    <a:pt x="323180" y="229887"/>
                    <a:pt x="335433" y="226824"/>
                  </a:cubicBezTo>
                  <a:cubicBezTo>
                    <a:pt x="427249" y="203870"/>
                    <a:pt x="295103" y="237406"/>
                    <a:pt x="367598" y="217634"/>
                  </a:cubicBezTo>
                  <a:cubicBezTo>
                    <a:pt x="379783" y="214311"/>
                    <a:pt x="404357" y="208444"/>
                    <a:pt x="404357" y="208444"/>
                  </a:cubicBezTo>
                  <a:cubicBezTo>
                    <a:pt x="446623" y="183085"/>
                    <a:pt x="406733" y="203201"/>
                    <a:pt x="454902" y="190064"/>
                  </a:cubicBezTo>
                  <a:cubicBezTo>
                    <a:pt x="462860" y="187894"/>
                    <a:pt x="470052" y="183482"/>
                    <a:pt x="477877" y="180874"/>
                  </a:cubicBezTo>
                  <a:cubicBezTo>
                    <a:pt x="483868" y="178877"/>
                    <a:pt x="490130" y="177811"/>
                    <a:pt x="496257" y="176280"/>
                  </a:cubicBezTo>
                  <a:cubicBezTo>
                    <a:pt x="507398" y="170710"/>
                    <a:pt x="525878" y="160834"/>
                    <a:pt x="537612" y="157900"/>
                  </a:cubicBezTo>
                  <a:cubicBezTo>
                    <a:pt x="548119" y="155273"/>
                    <a:pt x="559055" y="154837"/>
                    <a:pt x="569776" y="153305"/>
                  </a:cubicBezTo>
                  <a:cubicBezTo>
                    <a:pt x="574371" y="151773"/>
                    <a:pt x="579109" y="150618"/>
                    <a:pt x="583561" y="148710"/>
                  </a:cubicBezTo>
                  <a:cubicBezTo>
                    <a:pt x="589857" y="146012"/>
                    <a:pt x="595527" y="141925"/>
                    <a:pt x="601941" y="139520"/>
                  </a:cubicBezTo>
                  <a:cubicBezTo>
                    <a:pt x="607854" y="137303"/>
                    <a:pt x="614194" y="136457"/>
                    <a:pt x="620321" y="134925"/>
                  </a:cubicBezTo>
                  <a:cubicBezTo>
                    <a:pt x="627979" y="130330"/>
                    <a:pt x="635165" y="124836"/>
                    <a:pt x="643296" y="121140"/>
                  </a:cubicBezTo>
                  <a:cubicBezTo>
                    <a:pt x="652115" y="117131"/>
                    <a:pt x="661676" y="115013"/>
                    <a:pt x="670866" y="111950"/>
                  </a:cubicBezTo>
                  <a:cubicBezTo>
                    <a:pt x="675461" y="110418"/>
                    <a:pt x="680621" y="110042"/>
                    <a:pt x="684651" y="107355"/>
                  </a:cubicBezTo>
                  <a:cubicBezTo>
                    <a:pt x="712587" y="88731"/>
                    <a:pt x="682905" y="106287"/>
                    <a:pt x="716816" y="93570"/>
                  </a:cubicBezTo>
                  <a:cubicBezTo>
                    <a:pt x="764875" y="75548"/>
                    <a:pt x="706397" y="91580"/>
                    <a:pt x="753575" y="79785"/>
                  </a:cubicBezTo>
                  <a:cubicBezTo>
                    <a:pt x="775445" y="65205"/>
                    <a:pt x="758765" y="74092"/>
                    <a:pt x="785740" y="66000"/>
                  </a:cubicBezTo>
                  <a:cubicBezTo>
                    <a:pt x="795019" y="63216"/>
                    <a:pt x="813310" y="56810"/>
                    <a:pt x="813310" y="56810"/>
                  </a:cubicBezTo>
                  <a:cubicBezTo>
                    <a:pt x="819437" y="52215"/>
                    <a:pt x="824692" y="46135"/>
                    <a:pt x="831690" y="43025"/>
                  </a:cubicBezTo>
                  <a:cubicBezTo>
                    <a:pt x="838827" y="39853"/>
                    <a:pt x="847041" y="40124"/>
                    <a:pt x="854665" y="38430"/>
                  </a:cubicBezTo>
                  <a:cubicBezTo>
                    <a:pt x="860830" y="37060"/>
                    <a:pt x="866918" y="35367"/>
                    <a:pt x="873045" y="33835"/>
                  </a:cubicBezTo>
                  <a:cubicBezTo>
                    <a:pt x="907697" y="10734"/>
                    <a:pt x="857783" y="41777"/>
                    <a:pt x="923589" y="15455"/>
                  </a:cubicBezTo>
                  <a:cubicBezTo>
                    <a:pt x="931247" y="12392"/>
                    <a:pt x="938739" y="8873"/>
                    <a:pt x="946564" y="6265"/>
                  </a:cubicBezTo>
                  <a:cubicBezTo>
                    <a:pt x="978180" y="-4274"/>
                    <a:pt x="999525" y="1670"/>
                    <a:pt x="1038464" y="1670"/>
                  </a:cubicBezTo>
                </a:path>
              </a:pathLst>
            </a:custGeom>
            <a:noFill/>
            <a:ln w="254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6" name="直接连接符 65"/>
          <p:cNvCxnSpPr/>
          <p:nvPr/>
        </p:nvCxnSpPr>
        <p:spPr>
          <a:xfrm flipH="1">
            <a:off x="2097207" y="2722398"/>
            <a:ext cx="1874750" cy="18404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2708339" y="2754245"/>
            <a:ext cx="1259023" cy="1389236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椭圆 24"/>
          <p:cNvSpPr/>
          <p:nvPr/>
        </p:nvSpPr>
        <p:spPr>
          <a:xfrm>
            <a:off x="5815310" y="1634143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511775" y="1178575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775" y="1178575"/>
                <a:ext cx="814710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5806885" y="1675616"/>
            <a:ext cx="72000" cy="247257"/>
            <a:chOff x="5806885" y="1675616"/>
            <a:chExt cx="72000" cy="247257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5842112" y="1675616"/>
              <a:ext cx="9190" cy="22050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5806885" y="1850873"/>
              <a:ext cx="72000" cy="7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922537" y="1667337"/>
                <a:ext cx="2193806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37" y="1667337"/>
                <a:ext cx="2193806" cy="426527"/>
              </a:xfrm>
              <a:prstGeom prst="rect">
                <a:avLst/>
              </a:prstGeom>
              <a:blipFill>
                <a:blip r:embed="rId10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任意多边形 31"/>
          <p:cNvSpPr/>
          <p:nvPr/>
        </p:nvSpPr>
        <p:spPr>
          <a:xfrm>
            <a:off x="3985742" y="1908025"/>
            <a:ext cx="1847180" cy="817905"/>
          </a:xfrm>
          <a:custGeom>
            <a:avLst/>
            <a:gdLst>
              <a:gd name="connsiteX0" fmla="*/ 0 w 1847180"/>
              <a:gd name="connsiteY0" fmla="*/ 817905 h 817905"/>
              <a:gd name="connsiteX1" fmla="*/ 1061439 w 1847180"/>
              <a:gd name="connsiteY1" fmla="*/ 280293 h 817905"/>
              <a:gd name="connsiteX2" fmla="*/ 1089009 w 1847180"/>
              <a:gd name="connsiteY2" fmla="*/ 271103 h 817905"/>
              <a:gd name="connsiteX3" fmla="*/ 1107389 w 1847180"/>
              <a:gd name="connsiteY3" fmla="*/ 252724 h 817905"/>
              <a:gd name="connsiteX4" fmla="*/ 1167123 w 1847180"/>
              <a:gd name="connsiteY4" fmla="*/ 229749 h 817905"/>
              <a:gd name="connsiteX5" fmla="*/ 1217668 w 1847180"/>
              <a:gd name="connsiteY5" fmla="*/ 202179 h 817905"/>
              <a:gd name="connsiteX6" fmla="*/ 1259023 w 1847180"/>
              <a:gd name="connsiteY6" fmla="*/ 174609 h 817905"/>
              <a:gd name="connsiteX7" fmla="*/ 1314163 w 1847180"/>
              <a:gd name="connsiteY7" fmla="*/ 147039 h 817905"/>
              <a:gd name="connsiteX8" fmla="*/ 1355517 w 1847180"/>
              <a:gd name="connsiteY8" fmla="*/ 124064 h 817905"/>
              <a:gd name="connsiteX9" fmla="*/ 1396872 w 1847180"/>
              <a:gd name="connsiteY9" fmla="*/ 110279 h 817905"/>
              <a:gd name="connsiteX10" fmla="*/ 1410657 w 1847180"/>
              <a:gd name="connsiteY10" fmla="*/ 96494 h 817905"/>
              <a:gd name="connsiteX11" fmla="*/ 1424442 w 1847180"/>
              <a:gd name="connsiteY11" fmla="*/ 91899 h 817905"/>
              <a:gd name="connsiteX12" fmla="*/ 1456607 w 1847180"/>
              <a:gd name="connsiteY12" fmla="*/ 82710 h 817905"/>
              <a:gd name="connsiteX13" fmla="*/ 1497962 w 1847180"/>
              <a:gd name="connsiteY13" fmla="*/ 59735 h 817905"/>
              <a:gd name="connsiteX14" fmla="*/ 1516342 w 1847180"/>
              <a:gd name="connsiteY14" fmla="*/ 55140 h 817905"/>
              <a:gd name="connsiteX15" fmla="*/ 1557696 w 1847180"/>
              <a:gd name="connsiteY15" fmla="*/ 41355 h 817905"/>
              <a:gd name="connsiteX16" fmla="*/ 1571481 w 1847180"/>
              <a:gd name="connsiteY16" fmla="*/ 36760 h 817905"/>
              <a:gd name="connsiteX17" fmla="*/ 1690951 w 1847180"/>
              <a:gd name="connsiteY17" fmla="*/ 27570 h 817905"/>
              <a:gd name="connsiteX18" fmla="*/ 1732305 w 1847180"/>
              <a:gd name="connsiteY18" fmla="*/ 18380 h 817905"/>
              <a:gd name="connsiteX19" fmla="*/ 1746090 w 1847180"/>
              <a:gd name="connsiteY19" fmla="*/ 13785 h 817905"/>
              <a:gd name="connsiteX20" fmla="*/ 1810420 w 1847180"/>
              <a:gd name="connsiteY20" fmla="*/ 9190 h 817905"/>
              <a:gd name="connsiteX21" fmla="*/ 1833395 w 1847180"/>
              <a:gd name="connsiteY21" fmla="*/ 4595 h 817905"/>
              <a:gd name="connsiteX22" fmla="*/ 1847180 w 1847180"/>
              <a:gd name="connsiteY22" fmla="*/ 0 h 81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47180" h="817905">
                <a:moveTo>
                  <a:pt x="0" y="817905"/>
                </a:moveTo>
                <a:lnTo>
                  <a:pt x="1061439" y="280293"/>
                </a:lnTo>
                <a:cubicBezTo>
                  <a:pt x="1070096" y="275946"/>
                  <a:pt x="1089009" y="271103"/>
                  <a:pt x="1089009" y="271103"/>
                </a:cubicBezTo>
                <a:cubicBezTo>
                  <a:pt x="1095136" y="264977"/>
                  <a:pt x="1099732" y="256778"/>
                  <a:pt x="1107389" y="252724"/>
                </a:cubicBezTo>
                <a:cubicBezTo>
                  <a:pt x="1126243" y="242742"/>
                  <a:pt x="1167123" y="229749"/>
                  <a:pt x="1167123" y="229749"/>
                </a:cubicBezTo>
                <a:cubicBezTo>
                  <a:pt x="1225662" y="182918"/>
                  <a:pt x="1153138" y="236595"/>
                  <a:pt x="1217668" y="202179"/>
                </a:cubicBezTo>
                <a:cubicBezTo>
                  <a:pt x="1232286" y="194383"/>
                  <a:pt x="1244638" y="182829"/>
                  <a:pt x="1259023" y="174609"/>
                </a:cubicBezTo>
                <a:cubicBezTo>
                  <a:pt x="1276865" y="164414"/>
                  <a:pt x="1295960" y="156574"/>
                  <a:pt x="1314163" y="147039"/>
                </a:cubicBezTo>
                <a:cubicBezTo>
                  <a:pt x="1328132" y="139722"/>
                  <a:pt x="1341107" y="130469"/>
                  <a:pt x="1355517" y="124064"/>
                </a:cubicBezTo>
                <a:cubicBezTo>
                  <a:pt x="1368795" y="118162"/>
                  <a:pt x="1396872" y="110279"/>
                  <a:pt x="1396872" y="110279"/>
                </a:cubicBezTo>
                <a:cubicBezTo>
                  <a:pt x="1401467" y="105684"/>
                  <a:pt x="1405250" y="100099"/>
                  <a:pt x="1410657" y="96494"/>
                </a:cubicBezTo>
                <a:cubicBezTo>
                  <a:pt x="1414687" y="93807"/>
                  <a:pt x="1419785" y="93230"/>
                  <a:pt x="1424442" y="91899"/>
                </a:cubicBezTo>
                <a:cubicBezTo>
                  <a:pt x="1464856" y="80352"/>
                  <a:pt x="1423535" y="93732"/>
                  <a:pt x="1456607" y="82710"/>
                </a:cubicBezTo>
                <a:cubicBezTo>
                  <a:pt x="1481291" y="66254"/>
                  <a:pt x="1476732" y="65801"/>
                  <a:pt x="1497962" y="59735"/>
                </a:cubicBezTo>
                <a:cubicBezTo>
                  <a:pt x="1504034" y="58000"/>
                  <a:pt x="1510351" y="57137"/>
                  <a:pt x="1516342" y="55140"/>
                </a:cubicBezTo>
                <a:cubicBezTo>
                  <a:pt x="1611388" y="23457"/>
                  <a:pt x="1480620" y="63377"/>
                  <a:pt x="1557696" y="41355"/>
                </a:cubicBezTo>
                <a:cubicBezTo>
                  <a:pt x="1562353" y="40024"/>
                  <a:pt x="1566663" y="37258"/>
                  <a:pt x="1571481" y="36760"/>
                </a:cubicBezTo>
                <a:cubicBezTo>
                  <a:pt x="1611210" y="32650"/>
                  <a:pt x="1651128" y="30633"/>
                  <a:pt x="1690951" y="27570"/>
                </a:cubicBezTo>
                <a:cubicBezTo>
                  <a:pt x="1706742" y="24412"/>
                  <a:pt x="1717165" y="22706"/>
                  <a:pt x="1732305" y="18380"/>
                </a:cubicBezTo>
                <a:cubicBezTo>
                  <a:pt x="1736962" y="17049"/>
                  <a:pt x="1741280" y="14351"/>
                  <a:pt x="1746090" y="13785"/>
                </a:cubicBezTo>
                <a:cubicBezTo>
                  <a:pt x="1767441" y="11273"/>
                  <a:pt x="1788977" y="10722"/>
                  <a:pt x="1810420" y="9190"/>
                </a:cubicBezTo>
                <a:cubicBezTo>
                  <a:pt x="1818078" y="7658"/>
                  <a:pt x="1825818" y="6489"/>
                  <a:pt x="1833395" y="4595"/>
                </a:cubicBezTo>
                <a:cubicBezTo>
                  <a:pt x="1838094" y="3420"/>
                  <a:pt x="1847180" y="0"/>
                  <a:pt x="1847180" y="0"/>
                </a:cubicBezTo>
              </a:path>
            </a:pathLst>
          </a:custGeom>
          <a:noFill/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413942" y="4522411"/>
                <a:ext cx="3520707" cy="548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FF0066"/>
                    </a:solidFill>
                  </a:rPr>
                  <a:t>，</a:t>
                </a:r>
                <a:r>
                  <a:rPr lang="en-US" altLang="zh-CN" sz="2000" dirty="0">
                    <a:solidFill>
                      <a:srgbClr val="FF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CN" altLang="en-US" sz="20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42" y="4522411"/>
                <a:ext cx="3520707" cy="548355"/>
              </a:xfrm>
              <a:prstGeom prst="rect">
                <a:avLst/>
              </a:prstGeom>
              <a:blipFill>
                <a:blip r:embed="rId11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/>
          <p:cNvCxnSpPr/>
          <p:nvPr/>
        </p:nvCxnSpPr>
        <p:spPr>
          <a:xfrm flipV="1">
            <a:off x="4212695" y="1897661"/>
            <a:ext cx="1633936" cy="2245820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2916457" y="1888705"/>
            <a:ext cx="2921060" cy="7413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402701" y="2227813"/>
                <a:ext cx="1260281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701" y="2227813"/>
                <a:ext cx="1260281" cy="426527"/>
              </a:xfrm>
              <a:prstGeom prst="rect">
                <a:avLst/>
              </a:prstGeom>
              <a:blipFill>
                <a:blip r:embed="rId12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015100" y="1628703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00" y="1628703"/>
                <a:ext cx="892167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760648" y="4179366"/>
                <a:ext cx="904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648" y="4179366"/>
                <a:ext cx="904094" cy="400110"/>
              </a:xfrm>
              <a:prstGeom prst="rect">
                <a:avLst/>
              </a:prstGeom>
              <a:blipFill>
                <a:blip r:embed="rId1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750731" y="3421432"/>
                <a:ext cx="3250121" cy="460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31" y="3421432"/>
                <a:ext cx="3250121" cy="460639"/>
              </a:xfrm>
              <a:prstGeom prst="rect">
                <a:avLst/>
              </a:prstGeom>
              <a:blipFill>
                <a:blip r:embed="rId1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49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36" grpId="0"/>
      <p:bldP spid="38" grpId="0"/>
      <p:bldP spid="39" grpId="0"/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Empirical Validation</a:t>
            </a:r>
          </a:p>
        </p:txBody>
      </p:sp>
      <p:sp>
        <p:nvSpPr>
          <p:cNvPr id="2" name="矩形 1"/>
          <p:cNvSpPr/>
          <p:nvPr/>
        </p:nvSpPr>
        <p:spPr>
          <a:xfrm>
            <a:off x="44603" y="635908"/>
            <a:ext cx="9054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</a:t>
            </a:r>
            <a:r>
              <a:rPr lang="zh-CN" altLang="en-US" sz="2000" dirty="0" smtClean="0"/>
              <a:t>融入有记忆需求模型，特别是</a:t>
            </a:r>
            <a:r>
              <a:rPr lang="en-US" altLang="zh-CN" sz="2000" dirty="0" smtClean="0"/>
              <a:t>RNN</a:t>
            </a:r>
            <a:r>
              <a:rPr lang="zh-CN" altLang="en-US" sz="2000" dirty="0" smtClean="0"/>
              <a:t>，可提升其记忆能力</a:t>
            </a:r>
            <a:endParaRPr lang="en-US" altLang="zh-CN" sz="2000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4071253" y="1593341"/>
            <a:ext cx="255126" cy="600361"/>
            <a:chOff x="4202450" y="1193458"/>
            <a:chExt cx="224600" cy="445829"/>
          </a:xfrm>
        </p:grpSpPr>
        <p:sp>
          <p:nvSpPr>
            <p:cNvPr id="12" name="弧形 11"/>
            <p:cNvSpPr/>
            <p:nvPr/>
          </p:nvSpPr>
          <p:spPr>
            <a:xfrm>
              <a:off x="4202450" y="1193458"/>
              <a:ext cx="224600" cy="246841"/>
            </a:xfrm>
            <a:prstGeom prst="arc">
              <a:avLst/>
            </a:prstGeom>
            <a:ln w="12700" cap="rnd">
              <a:solidFill>
                <a:srgbClr val="FF0000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3" name="直接箭头连接符 12"/>
            <p:cNvCxnSpPr>
              <a:stCxn id="12" idx="2"/>
            </p:cNvCxnSpPr>
            <p:nvPr/>
          </p:nvCxnSpPr>
          <p:spPr>
            <a:xfrm>
              <a:off x="4427050" y="1316879"/>
              <a:ext cx="0" cy="322408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083549" y="2193702"/>
                <a:ext cx="4856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49" y="2193702"/>
                <a:ext cx="485660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/>
          <p:cNvGrpSpPr/>
          <p:nvPr/>
        </p:nvGrpSpPr>
        <p:grpSpPr>
          <a:xfrm>
            <a:off x="1279940" y="1318598"/>
            <a:ext cx="4609820" cy="2665483"/>
            <a:chOff x="737730" y="1380517"/>
            <a:chExt cx="4609820" cy="2665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566181" y="3645890"/>
                  <a:ext cx="4735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6181" y="3645890"/>
                  <a:ext cx="473527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/>
            <p:cNvGrpSpPr/>
            <p:nvPr/>
          </p:nvGrpSpPr>
          <p:grpSpPr>
            <a:xfrm>
              <a:off x="737730" y="1380517"/>
              <a:ext cx="4609820" cy="2355121"/>
              <a:chOff x="737730" y="1380517"/>
              <a:chExt cx="4609820" cy="23551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椭圆 4"/>
                  <p:cNvSpPr/>
                  <p:nvPr/>
                </p:nvSpPr>
                <p:spPr>
                  <a:xfrm>
                    <a:off x="2005429" y="1381852"/>
                    <a:ext cx="540000" cy="54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" name="椭圆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429" y="1381852"/>
                    <a:ext cx="540000" cy="5400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直接连接符 5"/>
              <p:cNvCxnSpPr>
                <a:endCxn id="5" idx="2"/>
              </p:cNvCxnSpPr>
              <p:nvPr/>
            </p:nvCxnSpPr>
            <p:spPr>
              <a:xfrm>
                <a:off x="1359120" y="1651852"/>
                <a:ext cx="6463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37730" y="1380517"/>
                    <a:ext cx="72769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730" y="1380517"/>
                    <a:ext cx="72769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直接连接符 8"/>
              <p:cNvCxnSpPr/>
              <p:nvPr/>
            </p:nvCxnSpPr>
            <p:spPr>
              <a:xfrm>
                <a:off x="2546370" y="1651852"/>
                <a:ext cx="23187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4865110" y="1440991"/>
                    <a:ext cx="48244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5110" y="1440991"/>
                    <a:ext cx="482440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组合 14"/>
              <p:cNvGrpSpPr/>
              <p:nvPr/>
            </p:nvGrpSpPr>
            <p:grpSpPr>
              <a:xfrm>
                <a:off x="1766336" y="1917392"/>
                <a:ext cx="509093" cy="1818246"/>
                <a:chOff x="3230775" y="2720157"/>
                <a:chExt cx="509093" cy="1818246"/>
              </a:xfrm>
            </p:grpSpPr>
            <p:sp>
              <p:nvSpPr>
                <p:cNvPr id="16" name="弧形 15"/>
                <p:cNvSpPr/>
                <p:nvPr/>
              </p:nvSpPr>
              <p:spPr>
                <a:xfrm rot="5400000">
                  <a:off x="3494288" y="3863650"/>
                  <a:ext cx="232630" cy="236287"/>
                </a:xfrm>
                <a:prstGeom prst="arc">
                  <a:avLst/>
                </a:prstGeom>
                <a:ln w="12700" cap="rnd">
                  <a:solidFill>
                    <a:schemeClr val="tx1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7" name="直接箭头连接符 16"/>
                <p:cNvCxnSpPr>
                  <a:stCxn id="16" idx="0"/>
                  <a:endCxn id="5" idx="4"/>
                </p:cNvCxnSpPr>
                <p:nvPr/>
              </p:nvCxnSpPr>
              <p:spPr>
                <a:xfrm flipV="1">
                  <a:off x="3728747" y="2720157"/>
                  <a:ext cx="11121" cy="1261637"/>
                </a:xfrm>
                <a:prstGeom prst="straightConnector1">
                  <a:avLst/>
                </a:prstGeom>
                <a:ln w="12700" cap="rnd">
                  <a:solidFill>
                    <a:schemeClr val="tx1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16" idx="2"/>
                </p:cNvCxnSpPr>
                <p:nvPr/>
              </p:nvCxnSpPr>
              <p:spPr>
                <a:xfrm flipH="1">
                  <a:off x="3348919" y="4098109"/>
                  <a:ext cx="26168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弧形 18"/>
                <p:cNvSpPr/>
                <p:nvPr/>
              </p:nvSpPr>
              <p:spPr>
                <a:xfrm rot="16200000">
                  <a:off x="3232604" y="4094671"/>
                  <a:ext cx="232630" cy="236287"/>
                </a:xfrm>
                <a:prstGeom prst="arc">
                  <a:avLst/>
                </a:prstGeom>
                <a:ln w="12700" cap="rnd">
                  <a:solidFill>
                    <a:schemeClr val="tx1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20" name="直接连接符 19"/>
                <p:cNvCxnSpPr>
                  <a:endCxn id="19" idx="0"/>
                </p:cNvCxnSpPr>
                <p:nvPr/>
              </p:nvCxnSpPr>
              <p:spPr>
                <a:xfrm flipV="1">
                  <a:off x="3230775" y="4212815"/>
                  <a:ext cx="1" cy="3255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1" name="直接连接符 20"/>
          <p:cNvCxnSpPr>
            <a:endCxn id="19" idx="2"/>
          </p:cNvCxnSpPr>
          <p:nvPr/>
        </p:nvCxnSpPr>
        <p:spPr>
          <a:xfrm flipV="1">
            <a:off x="1691741" y="3231816"/>
            <a:ext cx="734950" cy="1702"/>
          </a:xfrm>
          <a:prstGeom prst="line">
            <a:avLst/>
          </a:prstGeom>
          <a:ln w="127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045769" y="2948020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69" y="2948020"/>
                <a:ext cx="6973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320533" y="980653"/>
                <a:ext cx="3325398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33" y="980653"/>
                <a:ext cx="3325398" cy="405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404423" y="1668977"/>
                <a:ext cx="964367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ℒ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23" y="1668977"/>
                <a:ext cx="964367" cy="424732"/>
              </a:xfrm>
              <a:prstGeom prst="rect">
                <a:avLst/>
              </a:prstGeom>
              <a:blipFill>
                <a:blip r:embed="rId10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495826" y="2193311"/>
                <a:ext cx="2305427" cy="43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ℒ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26" y="2193311"/>
                <a:ext cx="2305427" cy="430311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/>
              <p:cNvSpPr/>
              <p:nvPr/>
            </p:nvSpPr>
            <p:spPr>
              <a:xfrm>
                <a:off x="4050533" y="2948261"/>
                <a:ext cx="540000" cy="54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椭圆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33" y="2948261"/>
                <a:ext cx="540000" cy="540000"/>
              </a:xfrm>
              <a:prstGeom prst="ellipse">
                <a:avLst/>
              </a:prstGeom>
              <a:blipFill>
                <a:blip r:embed="rId12"/>
                <a:stretch>
                  <a:fillRect l="-549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/>
          <p:cNvCxnSpPr>
            <a:stCxn id="14" idx="2"/>
            <a:endCxn id="26" idx="0"/>
          </p:cNvCxnSpPr>
          <p:nvPr/>
        </p:nvCxnSpPr>
        <p:spPr>
          <a:xfrm flipH="1">
            <a:off x="4320533" y="2593812"/>
            <a:ext cx="5846" cy="3544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9" idx="2"/>
            <a:endCxn id="26" idx="2"/>
          </p:cNvCxnSpPr>
          <p:nvPr/>
        </p:nvCxnSpPr>
        <p:spPr>
          <a:xfrm flipV="1">
            <a:off x="2426691" y="3218261"/>
            <a:ext cx="1623842" cy="13555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3173250" y="2800739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50" y="2800739"/>
                <a:ext cx="697370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/>
          <p:cNvCxnSpPr>
            <a:stCxn id="26" idx="6"/>
          </p:cNvCxnSpPr>
          <p:nvPr/>
        </p:nvCxnSpPr>
        <p:spPr>
          <a:xfrm>
            <a:off x="4590533" y="3218261"/>
            <a:ext cx="646309" cy="6777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207547" y="3000794"/>
                <a:ext cx="4521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547" y="3000794"/>
                <a:ext cx="452111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508702" y="3511694"/>
                <a:ext cx="69008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702" y="3511694"/>
                <a:ext cx="6900863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1052069" y="10281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9160" y="265096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投影记忆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257465" y="21598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记忆源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870773" y="3862578"/>
            <a:ext cx="6485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000" dirty="0" smtClean="0"/>
              <a:t>RNN </a:t>
            </a:r>
            <a:r>
              <a:rPr lang="en-US" altLang="zh-CN" sz="2000" dirty="0"/>
              <a:t>with </a:t>
            </a:r>
            <a:r>
              <a:rPr lang="en-US" altLang="zh-CN" sz="2000" dirty="0" smtClean="0"/>
              <a:t>HiPPO</a:t>
            </a:r>
            <a:r>
              <a:rPr lang="zh-CN" altLang="en-US" sz="2000" dirty="0" smtClean="0"/>
              <a:t>验证其</a:t>
            </a:r>
            <a:endParaRPr lang="en-US" altLang="zh-CN" sz="2000" dirty="0" smtClean="0"/>
          </a:p>
          <a:p>
            <a:pPr marL="628650" lvl="2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有效性：标准任务性能好</a:t>
            </a:r>
            <a:endParaRPr lang="en-US" altLang="zh-CN" sz="2000" dirty="0"/>
          </a:p>
          <a:p>
            <a:pPr marL="628650" lvl="2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鲁棒性：时间尺度不敏感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学得通</a:t>
            </a:r>
            <a:r>
              <a:rPr lang="en-US" altLang="zh-CN" sz="2000" dirty="0" smtClean="0"/>
              <a:t>)</a:t>
            </a:r>
          </a:p>
          <a:p>
            <a:pPr marL="628650" lvl="2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长程性：超</a:t>
            </a:r>
            <a:r>
              <a:rPr lang="zh-CN" altLang="en-US" sz="2000" dirty="0"/>
              <a:t>长</a:t>
            </a:r>
            <a:r>
              <a:rPr lang="zh-CN" altLang="en-US" sz="2000" dirty="0" smtClean="0"/>
              <a:t>序列快速</a:t>
            </a:r>
            <a:r>
              <a:rPr lang="zh-CN" altLang="en-US" sz="2000" dirty="0"/>
              <a:t>精确</a:t>
            </a:r>
            <a:r>
              <a:rPr lang="zh-CN" altLang="en-US" sz="2000" dirty="0" smtClean="0"/>
              <a:t>重建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学得快、准、稳</a:t>
            </a:r>
            <a:r>
              <a:rPr lang="en-US" altLang="zh-CN" sz="2000" dirty="0" smtClean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670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4" grpId="0"/>
      <p:bldP spid="25" grpId="0"/>
      <p:bldP spid="26" grpId="0" animBg="1"/>
      <p:bldP spid="29" grpId="0"/>
      <p:bldP spid="31" grpId="0"/>
      <p:bldP spid="32" grpId="0"/>
      <p:bldP spid="33" grpId="0"/>
      <p:bldP spid="34" grpId="0"/>
      <p:bldP spid="43" grpId="0"/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</a:t>
            </a:r>
            <a:r>
              <a:rPr lang="en-US" altLang="zh-CN" sz="2400" dirty="0" smtClean="0"/>
              <a:t>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Analysis and Ablations of </a:t>
            </a:r>
            <a:r>
              <a:rPr lang="en-US" altLang="zh-CN" sz="2400" dirty="0" smtClean="0"/>
              <a:t>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5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Models </a:t>
            </a:r>
            <a:r>
              <a:rPr lang="en-US" altLang="zh-CN" sz="2400" dirty="0"/>
              <a:t>and 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7230" y="572212"/>
                <a:ext cx="9061290" cy="4461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smtClean="0"/>
                  <a:t>HiPPO</a:t>
                </a:r>
                <a:r>
                  <a:rPr lang="zh-CN" altLang="en-US" sz="2000" dirty="0" smtClean="0"/>
                  <a:t>变体和基线</a:t>
                </a:r>
                <a:r>
                  <a:rPr lang="en-US" altLang="zh-CN" sz="2000" dirty="0" smtClean="0"/>
                  <a:t>RNN</a:t>
                </a:r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err="1" smtClean="0"/>
                  <a:t>HiPPO</a:t>
                </a:r>
                <a:r>
                  <a:rPr lang="en-US" altLang="zh-CN" sz="2000" dirty="0" smtClean="0"/>
                  <a:t> with MGU</a:t>
                </a:r>
                <a:r>
                  <a:rPr lang="zh-CN" altLang="en-US" sz="2000" dirty="0" smtClean="0"/>
                  <a:t>：同简单门</a:t>
                </a:r>
                <a:r>
                  <a:rPr lang="zh-CN" altLang="en-US" sz="2000" dirty="0"/>
                  <a:t>控</a:t>
                </a:r>
                <a:r>
                  <a:rPr lang="zh-CN" altLang="en-US" sz="2000" dirty="0" smtClean="0"/>
                  <a:t>单元结合，验证强大记忆能力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/>
                  <a:t>HiPPO-LegT</a:t>
                </a:r>
                <a:r>
                  <a:rPr lang="zh-CN" altLang="en-US" sz="2000" dirty="0" smtClean="0"/>
                  <a:t>、</a:t>
                </a: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HiPPO-</a:t>
                </a:r>
                <a:r>
                  <a:rPr lang="en-US" altLang="zh-CN" sz="2000" dirty="0" err="1" smtClean="0"/>
                  <a:t>LagT</a:t>
                </a:r>
                <a:r>
                  <a:rPr lang="zh-CN" altLang="en-US" sz="2000" dirty="0" smtClean="0"/>
                  <a:t>、</a:t>
                </a:r>
                <a:r>
                  <a:rPr lang="en-US" altLang="zh-CN" sz="2000" dirty="0"/>
                  <a:t> </a:t>
                </a:r>
                <a:r>
                  <a:rPr lang="en-US" altLang="zh-CN" sz="2000" dirty="0" err="1" smtClean="0"/>
                  <a:t>HiPPO-LegS</a:t>
                </a:r>
                <a:r>
                  <a:rPr lang="zh-CN" altLang="en-US" sz="2000" dirty="0" smtClean="0"/>
                  <a:t>：验证超参敏感性</a:t>
                </a:r>
                <a:endParaRPr lang="en-US" altLang="zh-CN" sz="2000" dirty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随机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 smtClean="0"/>
                  <a:t>、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dirty="0" smtClean="0"/>
                  <a:t>（</a:t>
                </a:r>
                <a:r>
                  <a:rPr lang="zh-CN" altLang="en-US" sz="2000" dirty="0"/>
                  <a:t>适当</a:t>
                </a:r>
                <a:r>
                  <a:rPr lang="zh-CN" altLang="en-US" sz="2000" dirty="0" smtClean="0"/>
                  <a:t>归一化）：验证能力源于数学偏置，而非线性递归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3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/>
                  <a:t>对比模型</a:t>
                </a:r>
                <a:endParaRPr lang="en-US" altLang="zh-CN" sz="2000" dirty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LSTM/GRU</a:t>
                </a:r>
                <a:r>
                  <a:rPr lang="zh-CN" altLang="en-US" sz="2000" dirty="0"/>
                  <a:t>：经典门</a:t>
                </a:r>
                <a:r>
                  <a:rPr lang="zh-CN" altLang="en-US" sz="2000" dirty="0" smtClean="0"/>
                  <a:t>控</a:t>
                </a:r>
                <a:r>
                  <a:rPr lang="en-US" altLang="zh-CN" sz="2000" dirty="0" smtClean="0"/>
                  <a:t>RNN</a:t>
                </a:r>
                <a:r>
                  <a:rPr lang="zh-CN" altLang="en-US" sz="2000" dirty="0"/>
                  <a:t>，序列建模</a:t>
                </a:r>
                <a:r>
                  <a:rPr lang="zh-CN" altLang="en-US" sz="2000" dirty="0" smtClean="0"/>
                  <a:t>基准</a:t>
                </a:r>
                <a:endParaRPr lang="zh-CN" altLang="en-US" sz="2000" dirty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err="1"/>
                  <a:t>expRNN</a:t>
                </a:r>
                <a:r>
                  <a:rPr lang="zh-CN" altLang="en-US" sz="2000" dirty="0"/>
                  <a:t>：最新、基于正交矩阵</a:t>
                </a:r>
                <a:r>
                  <a:rPr lang="zh-CN" altLang="en-US" sz="2000" dirty="0" smtClean="0"/>
                  <a:t>的</a:t>
                </a:r>
                <a:r>
                  <a:rPr lang="en-US" altLang="zh-CN" sz="2000" dirty="0" smtClean="0"/>
                  <a:t>RNN</a:t>
                </a:r>
                <a:r>
                  <a:rPr lang="zh-CN" altLang="en-US" sz="2000" dirty="0"/>
                  <a:t>，解决长期依赖问题</a:t>
                </a:r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LMU</a:t>
                </a:r>
                <a:r>
                  <a:rPr lang="zh-CN" altLang="en-US" sz="2000" dirty="0"/>
                  <a:t>：本质上与 </a:t>
                </a:r>
                <a:r>
                  <a:rPr lang="en-US" altLang="zh-CN" sz="2000" dirty="0"/>
                  <a:t>HiPPO-LegT </a:t>
                </a:r>
                <a:r>
                  <a:rPr lang="zh-CN" altLang="en-US" sz="2000" dirty="0"/>
                  <a:t>相同，只是更新函数不同</a:t>
                </a:r>
              </a:p>
              <a:p>
                <a:pPr marL="342900" indent="-342900">
                  <a:lnSpc>
                    <a:spcPct val="13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/>
                  <a:t>记忆状态</a:t>
                </a:r>
                <a:r>
                  <a:rPr lang="zh-CN" altLang="en-US" sz="2000" dirty="0"/>
                  <a:t>维度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 smtClean="0"/>
                  <a:t>和隐藏状态维</a:t>
                </a:r>
                <a:r>
                  <a:rPr lang="zh-CN" altLang="en-US" sz="2000" dirty="0"/>
                  <a:t>度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sz="2000" dirty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为保证公平性，所有模型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 smtClean="0"/>
                  <a:t>相同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为减少</a:t>
                </a:r>
                <a:r>
                  <a:rPr lang="zh-CN" altLang="en-US" sz="2000" dirty="0"/>
                  <a:t>超</a:t>
                </a:r>
                <a:r>
                  <a:rPr lang="zh-CN" altLang="en-US" sz="2000" dirty="0" smtClean="0"/>
                  <a:t>参和验证</a:t>
                </a:r>
                <a:r>
                  <a:rPr lang="en-US" altLang="zh-CN" sz="2000" dirty="0" smtClean="0"/>
                  <a:t>HiPPO</a:t>
                </a:r>
                <a:r>
                  <a:rPr lang="zh-CN" altLang="en-US" sz="2000" dirty="0" smtClean="0"/>
                  <a:t>优越性能</a:t>
                </a:r>
                <a:r>
                  <a:rPr lang="zh-CN" altLang="en-US" sz="2000" dirty="0"/>
                  <a:t>不是因为</a:t>
                </a:r>
                <a:r>
                  <a:rPr lang="zh-CN" altLang="en-US" sz="2000" dirty="0" smtClean="0"/>
                  <a:t>参数多，设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" y="572212"/>
                <a:ext cx="9061290" cy="4461093"/>
              </a:xfrm>
              <a:prstGeom prst="rect">
                <a:avLst/>
              </a:prstGeom>
              <a:blipFill>
                <a:blip r:embed="rId3"/>
                <a:stretch>
                  <a:fillRect l="-605" b="-1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1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pMNIST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19699" r="2226" b="4340"/>
          <a:stretch/>
        </p:blipFill>
        <p:spPr>
          <a:xfrm>
            <a:off x="802477" y="972322"/>
            <a:ext cx="7682063" cy="41267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1600" y="572212"/>
            <a:ext cx="904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长程依赖：须记住所有像素和理解全局</a:t>
            </a:r>
            <a:r>
              <a:rPr lang="zh-CN" altLang="en-US" sz="2000" dirty="0"/>
              <a:t>关系</a:t>
            </a:r>
            <a:r>
              <a:rPr lang="zh-CN" altLang="en-US" sz="2000" dirty="0" smtClean="0"/>
              <a:t>，是评估</a:t>
            </a:r>
            <a:r>
              <a:rPr lang="zh-CN" altLang="en-US" sz="2000" dirty="0"/>
              <a:t>捕捉长程依赖的</a:t>
            </a:r>
            <a:r>
              <a:rPr lang="zh-CN" altLang="en-US" sz="2000" dirty="0" smtClean="0"/>
              <a:t>标准任务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862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pMNIST</a:t>
            </a:r>
            <a:endParaRPr lang="en-US" altLang="zh-CN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1" t="1620" r="-736"/>
          <a:stretch/>
        </p:blipFill>
        <p:spPr>
          <a:xfrm>
            <a:off x="0" y="653991"/>
            <a:ext cx="4635844" cy="434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38650" y="979089"/>
                <a:ext cx="5024186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smtClean="0"/>
                  <a:t>LegS</a:t>
                </a:r>
                <a:r>
                  <a:rPr lang="zh-CN" altLang="en-US" sz="2000" dirty="0"/>
                  <a:t>表现</a:t>
                </a:r>
                <a:r>
                  <a:rPr lang="zh-CN" altLang="en-US" sz="2000" dirty="0" smtClean="0"/>
                  <a:t>最佳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无超参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和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均匀采样条件下</a:t>
                </a:r>
                <a:r>
                  <a:rPr lang="en-US" altLang="zh-CN" sz="2000" dirty="0" smtClean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/>
                  <a:t>LegT</a:t>
                </a:r>
                <a:r>
                  <a:rPr lang="zh-CN" altLang="en-US" sz="20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敏感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太</a:t>
                </a:r>
                <a:r>
                  <a:rPr lang="zh-CN" altLang="en-US" sz="2000" dirty="0" smtClean="0"/>
                  <a:t>小无法</a:t>
                </a:r>
                <a:r>
                  <a:rPr lang="zh-CN" altLang="en-US" sz="2000" dirty="0"/>
                  <a:t>看到足够历史信息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太</a:t>
                </a:r>
                <a:r>
                  <a:rPr lang="zh-CN" altLang="en-US" sz="2000" dirty="0" smtClean="0"/>
                  <a:t>大包含</a:t>
                </a:r>
                <a:r>
                  <a:rPr lang="zh-CN" altLang="en-US" sz="2000" dirty="0"/>
                  <a:t>太多无关历史</a:t>
                </a:r>
                <a:r>
                  <a:rPr lang="zh-CN" altLang="en-US" sz="2000" dirty="0" smtClean="0"/>
                  <a:t>噪声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合适接近</a:t>
                </a:r>
                <a:r>
                  <a:rPr lang="en-US" altLang="zh-CN" sz="2000" dirty="0"/>
                  <a:t>LegS </a:t>
                </a:r>
                <a:endParaRPr lang="zh-CN" altLang="en-US" sz="2000" dirty="0"/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err="1" smtClean="0"/>
                  <a:t>LagT</a:t>
                </a:r>
                <a:r>
                  <a:rPr lang="zh-CN" altLang="en-US" sz="2000" dirty="0" smtClean="0"/>
                  <a:t>对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/>
                  <a:t>敏感</a:t>
                </a:r>
                <a:endParaRPr lang="zh-CN" altLang="en-US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合适接近</a:t>
                </a:r>
                <a:r>
                  <a:rPr lang="en-US" altLang="zh-CN" sz="2000" dirty="0" err="1"/>
                  <a:t>LegS</a:t>
                </a:r>
                <a:r>
                  <a:rPr lang="en-US" altLang="zh-CN" sz="2000" dirty="0"/>
                  <a:t> </a:t>
                </a:r>
                <a:endParaRPr lang="en-US" altLang="zh-CN" sz="2000" dirty="0" smtClean="0"/>
              </a:p>
              <a:p>
                <a:pPr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/>
                  <a:t>能力</a:t>
                </a:r>
                <a:r>
                  <a:rPr lang="zh-CN" altLang="en-US" sz="2000" dirty="0"/>
                  <a:t>源于数学偏置，而非线性递归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979089"/>
                <a:ext cx="5024186" cy="4247317"/>
              </a:xfrm>
              <a:prstGeom prst="rect">
                <a:avLst/>
              </a:prstGeom>
              <a:blipFill>
                <a:blip r:embed="rId4"/>
                <a:stretch>
                  <a:fillRect l="-1092" b="-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4635844" y="6539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验证集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pMNIST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0704"/>
            <a:ext cx="4350095" cy="4350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50095" y="6807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测试集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2501" y="1597631"/>
            <a:ext cx="56514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除</a:t>
            </a:r>
            <a:r>
              <a:rPr lang="en-US" altLang="zh-CN" sz="2000" dirty="0" smtClean="0"/>
              <a:t>RNN</a:t>
            </a:r>
            <a:r>
              <a:rPr lang="zh-CN" altLang="en-US" sz="2000" dirty="0" smtClean="0"/>
              <a:t>基线，</a:t>
            </a:r>
            <a:r>
              <a:rPr lang="zh-CN" altLang="en-US" sz="2000" dirty="0"/>
              <a:t>还同有全局感受野非严格意义上的序列</a:t>
            </a:r>
            <a:r>
              <a:rPr lang="zh-CN" altLang="en-US" sz="2000" dirty="0" smtClean="0"/>
              <a:t>模型比较</a:t>
            </a:r>
            <a:endParaRPr lang="en-US" altLang="zh-CN" sz="2000" dirty="0" smtClean="0"/>
          </a:p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 err="1" smtClean="0"/>
              <a:t>HiPPO</a:t>
            </a:r>
            <a:r>
              <a:rPr lang="zh-CN" altLang="en-US" sz="2000" dirty="0"/>
              <a:t>之前，</a:t>
            </a:r>
            <a:r>
              <a:rPr lang="en-US" altLang="zh-CN" sz="2000" dirty="0" smtClean="0"/>
              <a:t>LMU</a:t>
            </a:r>
            <a:r>
              <a:rPr lang="zh-CN" altLang="en-US" sz="2000" dirty="0" smtClean="0"/>
              <a:t>（</a:t>
            </a:r>
            <a:r>
              <a:rPr lang="en-US" altLang="zh-CN" sz="2000" dirty="0" err="1" smtClean="0"/>
              <a:t>LegT</a:t>
            </a:r>
            <a:r>
              <a:rPr lang="zh-CN" altLang="en-US" sz="2000" dirty="0" smtClean="0"/>
              <a:t>变体）性能</a:t>
            </a:r>
            <a:r>
              <a:rPr lang="zh-CN" altLang="en-US" sz="2000" dirty="0"/>
              <a:t>最</a:t>
            </a:r>
            <a:r>
              <a:rPr lang="zh-CN" altLang="en-US" sz="2000" dirty="0" smtClean="0"/>
              <a:t>优</a:t>
            </a:r>
            <a:r>
              <a:rPr lang="en-US" altLang="zh-CN" sz="2000" dirty="0" smtClean="0"/>
              <a:t>RNN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3492501" y="3437888"/>
            <a:ext cx="5359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2000" dirty="0" err="1" smtClean="0">
                <a:solidFill>
                  <a:prstClr val="black"/>
                </a:solidFill>
              </a:rPr>
              <a:t>LegS</a:t>
            </a:r>
            <a:r>
              <a:rPr lang="zh-CN" altLang="en-US" sz="2000" dirty="0" smtClean="0">
                <a:solidFill>
                  <a:prstClr val="black"/>
                </a:solidFill>
              </a:rPr>
              <a:t>最</a:t>
            </a:r>
            <a:r>
              <a:rPr lang="zh-CN" altLang="en-US" sz="2000" dirty="0">
                <a:solidFill>
                  <a:prstClr val="black"/>
                </a:solidFill>
              </a:rPr>
              <a:t>优，</a:t>
            </a:r>
            <a:r>
              <a:rPr lang="zh-CN" altLang="en-US" sz="2000" dirty="0" smtClean="0">
                <a:solidFill>
                  <a:prstClr val="black"/>
                </a:solidFill>
              </a:rPr>
              <a:t>证明记忆机制具有强长程依赖能力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8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Copying </a:t>
            </a:r>
            <a:r>
              <a:rPr lang="en-US" altLang="zh-CN" sz="2400" dirty="0"/>
              <a:t>Task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700859"/>
            <a:ext cx="9099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将</a:t>
            </a:r>
            <a:r>
              <a:rPr lang="zh-CN" altLang="en-US" sz="2000" dirty="0"/>
              <a:t>序列</a:t>
            </a:r>
            <a:r>
              <a:rPr lang="zh-CN" altLang="en-US" sz="2000" dirty="0" smtClean="0"/>
              <a:t>开头的</a:t>
            </a:r>
            <a:r>
              <a:rPr lang="zh-CN" altLang="en-US" sz="2000" dirty="0"/>
              <a:t>一串标记重新</a:t>
            </a:r>
            <a:r>
              <a:rPr lang="zh-CN" altLang="en-US" sz="2000" dirty="0" smtClean="0"/>
              <a:t>输出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 b="5462"/>
          <a:stretch/>
        </p:blipFill>
        <p:spPr>
          <a:xfrm>
            <a:off x="1296987" y="1172467"/>
            <a:ext cx="6581775" cy="36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Copying </a:t>
            </a:r>
            <a:r>
              <a:rPr lang="en-US" altLang="zh-CN" sz="2400" dirty="0"/>
              <a:t>Task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2" y="1110766"/>
            <a:ext cx="8009778" cy="3985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33500" y="641518"/>
                <a:ext cx="18545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smtClean="0"/>
                  <a:t>Length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641518"/>
                <a:ext cx="1854547" cy="400110"/>
              </a:xfrm>
              <a:prstGeom prst="rect">
                <a:avLst/>
              </a:prstGeom>
              <a:blipFill>
                <a:blip r:embed="rId4"/>
                <a:stretch>
                  <a:fillRect l="-361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89350" y="641434"/>
                <a:ext cx="4572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随机猜测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基线损失为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solidFill>
                          <a:srgbClr val="1D1D1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000" i="1" dirty="0">
                        <a:solidFill>
                          <a:srgbClr val="1D1D1F"/>
                        </a:solidFill>
                        <a:latin typeface="Cambria Math" panose="02040503050406030204" pitchFamily="18" charset="0"/>
                      </a:rPr>
                      <m:t>⁡(8)≈</m:t>
                    </m:r>
                    <m:r>
                      <a:rPr lang="en-US" altLang="zh-CN" sz="2000" i="1" dirty="0" smtClean="0">
                        <a:solidFill>
                          <a:srgbClr val="1D1D1F"/>
                        </a:solidFill>
                        <a:latin typeface="Cambria Math" panose="02040503050406030204" pitchFamily="18" charset="0"/>
                      </a:rPr>
                      <m:t>2.08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350" y="641434"/>
                <a:ext cx="4572000" cy="400110"/>
              </a:xfrm>
              <a:prstGeom prst="rect">
                <a:avLst/>
              </a:prstGeom>
              <a:blipFill>
                <a:blip r:embed="rId5"/>
                <a:stretch>
                  <a:fillRect l="-1333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7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</a:t>
            </a:r>
            <a:r>
              <a:rPr lang="en-US" altLang="zh-CN" sz="2400" dirty="0" smtClean="0"/>
              <a:t>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Analysis and Ablations of </a:t>
            </a:r>
            <a:r>
              <a:rPr lang="en-US" altLang="zh-CN" sz="2400" dirty="0" smtClean="0"/>
              <a:t>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Timescale Robustness of </a:t>
            </a:r>
            <a:r>
              <a:rPr lang="en-US" altLang="zh-CN" sz="2400" dirty="0" smtClean="0"/>
              <a:t>HiPPO-LegS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0" y="662972"/>
            <a:ext cx="9105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dirty="0">
                <a:solidFill>
                  <a:prstClr val="black"/>
                </a:solidFill>
              </a:rPr>
              <a:t>机器学习注重模型分布偏移（训练和测试数据的分布不同）下</a:t>
            </a:r>
            <a:r>
              <a:rPr lang="zh-CN" altLang="en-US" sz="2000" dirty="0" smtClean="0">
                <a:solidFill>
                  <a:prstClr val="black"/>
                </a:solidFill>
              </a:rPr>
              <a:t>鲁棒性</a:t>
            </a:r>
            <a:endParaRPr lang="en-US" altLang="zh-CN" sz="2000" dirty="0" smtClean="0"/>
          </a:p>
        </p:txBody>
      </p:sp>
      <p:sp>
        <p:nvSpPr>
          <p:cNvPr id="2" name="矩形 1"/>
          <p:cNvSpPr/>
          <p:nvPr/>
        </p:nvSpPr>
        <p:spPr>
          <a:xfrm>
            <a:off x="-32549" y="4663151"/>
            <a:ext cx="9152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prstClr val="black"/>
                </a:solidFill>
              </a:rPr>
              <a:t>轨迹分类是验证模型对时间尺度</a:t>
            </a:r>
            <a:r>
              <a:rPr lang="zh-CN" altLang="en-US" sz="2000" dirty="0">
                <a:solidFill>
                  <a:prstClr val="black"/>
                </a:solidFill>
              </a:rPr>
              <a:t>（序列长度和采样间隔）</a:t>
            </a:r>
            <a:r>
              <a:rPr lang="zh-CN" altLang="en-US" sz="2000" dirty="0" smtClean="0">
                <a:solidFill>
                  <a:prstClr val="black"/>
                </a:solidFill>
              </a:rPr>
              <a:t>鲁棒的经典任务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581525" y="2187521"/>
                <a:ext cx="321824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solidFill>
                      <a:prstClr val="black"/>
                    </a:solidFill>
                  </a:rPr>
                  <a:t>LSTM 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“遗忘偏置”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>
                    <a:solidFill>
                      <a:prstClr val="black"/>
                    </a:solidFill>
                  </a:rPr>
                  <a:t>HiPPO-Lag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solidFill>
                      <a:prstClr val="black"/>
                    </a:solidFill>
                  </a:rPr>
                  <a:t>HiPPO-</a:t>
                </a:r>
                <a:r>
                  <a:rPr lang="en-US" altLang="zh-CN" sz="2000" dirty="0" err="1">
                    <a:solidFill>
                      <a:prstClr val="black"/>
                    </a:solidFill>
                  </a:rPr>
                  <a:t>LegT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525" y="2187521"/>
                <a:ext cx="3218243" cy="1477328"/>
              </a:xfrm>
              <a:prstGeom prst="rect">
                <a:avLst/>
              </a:prstGeom>
              <a:blipFill>
                <a:blip r:embed="rId3"/>
                <a:stretch>
                  <a:fillRect l="-1708" b="-3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3" y="1644155"/>
            <a:ext cx="4230345" cy="23795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92230" y="4293793"/>
            <a:ext cx="5150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4273614" y="1664123"/>
            <a:ext cx="47695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prstClr val="black"/>
                </a:solidFill>
              </a:rPr>
              <a:t>标准序列模型依据时间尺度偏置设置超</a:t>
            </a:r>
            <a:r>
              <a:rPr lang="zh-CN" altLang="en-US" sz="2000" dirty="0" smtClean="0">
                <a:solidFill>
                  <a:prstClr val="black"/>
                </a:solidFill>
              </a:rPr>
              <a:t>参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080069"/>
            <a:ext cx="9120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dirty="0">
                <a:solidFill>
                  <a:prstClr val="black"/>
                </a:solidFill>
              </a:rPr>
              <a:t>轨迹</a:t>
            </a:r>
            <a:r>
              <a:rPr lang="zh-CN" altLang="en-US" sz="2000" dirty="0" smtClean="0">
                <a:solidFill>
                  <a:prstClr val="black"/>
                </a:solidFill>
              </a:rPr>
              <a:t>分类的经典分布偏移是时间尺度（</a:t>
            </a:r>
            <a:r>
              <a:rPr lang="zh-CN" altLang="en-US" sz="2000" dirty="0">
                <a:solidFill>
                  <a:prstClr val="black"/>
                </a:solidFill>
              </a:rPr>
              <a:t>写字速度</a:t>
            </a:r>
            <a:r>
              <a:rPr lang="en-US" altLang="zh-CN" sz="2000" dirty="0">
                <a:solidFill>
                  <a:prstClr val="black"/>
                </a:solidFill>
              </a:rPr>
              <a:t>/</a:t>
            </a:r>
            <a:r>
              <a:rPr lang="zh-CN" altLang="en-US" sz="2000" dirty="0">
                <a:solidFill>
                  <a:prstClr val="black"/>
                </a:solidFill>
              </a:rPr>
              <a:t>序列</a:t>
            </a:r>
            <a:r>
              <a:rPr lang="zh-CN" altLang="en-US" sz="2000" dirty="0" smtClean="0">
                <a:solidFill>
                  <a:prstClr val="black"/>
                </a:solidFill>
              </a:rPr>
              <a:t>长度和</a:t>
            </a:r>
            <a:r>
              <a:rPr lang="zh-CN" altLang="en-US" sz="2000" dirty="0">
                <a:solidFill>
                  <a:prstClr val="black"/>
                </a:solidFill>
              </a:rPr>
              <a:t>采样率</a:t>
            </a:r>
            <a:r>
              <a:rPr lang="zh-CN" altLang="en-US" sz="2000" dirty="0" smtClean="0">
                <a:solidFill>
                  <a:prstClr val="black"/>
                </a:solidFill>
              </a:rPr>
              <a:t>）偏移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9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4385" y="1054321"/>
            <a:ext cx="5775077" cy="3450213"/>
            <a:chOff x="654385" y="1054321"/>
            <a:chExt cx="5775077" cy="3450213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654385" y="4104424"/>
              <a:ext cx="5592084" cy="781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4385" y="1367035"/>
              <a:ext cx="2796042" cy="2815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任意多边形 41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944380" y="2451288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942683" y="2507195"/>
            <a:ext cx="1918844" cy="503624"/>
            <a:chOff x="2942683" y="2507195"/>
            <a:chExt cx="1918844" cy="503624"/>
          </a:xfrm>
        </p:grpSpPr>
        <p:grpSp>
          <p:nvGrpSpPr>
            <p:cNvPr id="51" name="组合 50"/>
            <p:cNvGrpSpPr/>
            <p:nvPr/>
          </p:nvGrpSpPr>
          <p:grpSpPr>
            <a:xfrm>
              <a:off x="3940550" y="2510024"/>
              <a:ext cx="72000" cy="248374"/>
              <a:chOff x="3940550" y="2510024"/>
              <a:chExt cx="72000" cy="248374"/>
            </a:xfrm>
          </p:grpSpPr>
          <p:cxnSp>
            <p:nvCxnSpPr>
              <p:cNvPr id="52" name="直接连接符 51"/>
              <p:cNvCxnSpPr/>
              <p:nvPr/>
            </p:nvCxnSpPr>
            <p:spPr>
              <a:xfrm flipH="1">
                <a:off x="3967362" y="2510024"/>
                <a:ext cx="9190" cy="2205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/>
              <p:cNvSpPr/>
              <p:nvPr/>
            </p:nvSpPr>
            <p:spPr>
              <a:xfrm>
                <a:off x="3940550" y="2686398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035532" y="2507195"/>
                  <a:ext cx="82599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i="1" dirty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532" y="2507195"/>
                  <a:ext cx="82599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任意多边形 63"/>
            <p:cNvSpPr/>
            <p:nvPr/>
          </p:nvSpPr>
          <p:spPr>
            <a:xfrm>
              <a:off x="2942683" y="2728855"/>
              <a:ext cx="1038464" cy="281964"/>
            </a:xfrm>
            <a:custGeom>
              <a:avLst/>
              <a:gdLst>
                <a:gd name="connsiteX0" fmla="*/ 0 w 1038464"/>
                <a:gd name="connsiteY0" fmla="*/ 281964 h 281964"/>
                <a:gd name="connsiteX1" fmla="*/ 284888 w 1038464"/>
                <a:gd name="connsiteY1" fmla="*/ 245204 h 281964"/>
                <a:gd name="connsiteX2" fmla="*/ 298673 w 1038464"/>
                <a:gd name="connsiteY2" fmla="*/ 236014 h 281964"/>
                <a:gd name="connsiteX3" fmla="*/ 335433 w 1038464"/>
                <a:gd name="connsiteY3" fmla="*/ 226824 h 281964"/>
                <a:gd name="connsiteX4" fmla="*/ 367598 w 1038464"/>
                <a:gd name="connsiteY4" fmla="*/ 217634 h 281964"/>
                <a:gd name="connsiteX5" fmla="*/ 404357 w 1038464"/>
                <a:gd name="connsiteY5" fmla="*/ 208444 h 281964"/>
                <a:gd name="connsiteX6" fmla="*/ 454902 w 1038464"/>
                <a:gd name="connsiteY6" fmla="*/ 190064 h 281964"/>
                <a:gd name="connsiteX7" fmla="*/ 477877 w 1038464"/>
                <a:gd name="connsiteY7" fmla="*/ 180874 h 281964"/>
                <a:gd name="connsiteX8" fmla="*/ 496257 w 1038464"/>
                <a:gd name="connsiteY8" fmla="*/ 176280 h 281964"/>
                <a:gd name="connsiteX9" fmla="*/ 537612 w 1038464"/>
                <a:gd name="connsiteY9" fmla="*/ 157900 h 281964"/>
                <a:gd name="connsiteX10" fmla="*/ 569776 w 1038464"/>
                <a:gd name="connsiteY10" fmla="*/ 153305 h 281964"/>
                <a:gd name="connsiteX11" fmla="*/ 583561 w 1038464"/>
                <a:gd name="connsiteY11" fmla="*/ 148710 h 281964"/>
                <a:gd name="connsiteX12" fmla="*/ 601941 w 1038464"/>
                <a:gd name="connsiteY12" fmla="*/ 139520 h 281964"/>
                <a:gd name="connsiteX13" fmla="*/ 620321 w 1038464"/>
                <a:gd name="connsiteY13" fmla="*/ 134925 h 281964"/>
                <a:gd name="connsiteX14" fmla="*/ 643296 w 1038464"/>
                <a:gd name="connsiteY14" fmla="*/ 121140 h 281964"/>
                <a:gd name="connsiteX15" fmla="*/ 670866 w 1038464"/>
                <a:gd name="connsiteY15" fmla="*/ 111950 h 281964"/>
                <a:gd name="connsiteX16" fmla="*/ 684651 w 1038464"/>
                <a:gd name="connsiteY16" fmla="*/ 107355 h 281964"/>
                <a:gd name="connsiteX17" fmla="*/ 716816 w 1038464"/>
                <a:gd name="connsiteY17" fmla="*/ 93570 h 281964"/>
                <a:gd name="connsiteX18" fmla="*/ 753575 w 1038464"/>
                <a:gd name="connsiteY18" fmla="*/ 79785 h 281964"/>
                <a:gd name="connsiteX19" fmla="*/ 785740 w 1038464"/>
                <a:gd name="connsiteY19" fmla="*/ 66000 h 281964"/>
                <a:gd name="connsiteX20" fmla="*/ 813310 w 1038464"/>
                <a:gd name="connsiteY20" fmla="*/ 56810 h 281964"/>
                <a:gd name="connsiteX21" fmla="*/ 831690 w 1038464"/>
                <a:gd name="connsiteY21" fmla="*/ 43025 h 281964"/>
                <a:gd name="connsiteX22" fmla="*/ 854665 w 1038464"/>
                <a:gd name="connsiteY22" fmla="*/ 38430 h 281964"/>
                <a:gd name="connsiteX23" fmla="*/ 873045 w 1038464"/>
                <a:gd name="connsiteY23" fmla="*/ 33835 h 281964"/>
                <a:gd name="connsiteX24" fmla="*/ 923589 w 1038464"/>
                <a:gd name="connsiteY24" fmla="*/ 15455 h 281964"/>
                <a:gd name="connsiteX25" fmla="*/ 946564 w 1038464"/>
                <a:gd name="connsiteY25" fmla="*/ 6265 h 281964"/>
                <a:gd name="connsiteX26" fmla="*/ 1038464 w 1038464"/>
                <a:gd name="connsiteY26" fmla="*/ 1670 h 28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38464" h="281964">
                  <a:moveTo>
                    <a:pt x="0" y="281964"/>
                  </a:moveTo>
                  <a:cubicBezTo>
                    <a:pt x="94963" y="269711"/>
                    <a:pt x="190251" y="259764"/>
                    <a:pt x="284888" y="245204"/>
                  </a:cubicBezTo>
                  <a:cubicBezTo>
                    <a:pt x="290346" y="244364"/>
                    <a:pt x="293483" y="237901"/>
                    <a:pt x="298673" y="236014"/>
                  </a:cubicBezTo>
                  <a:cubicBezTo>
                    <a:pt x="310543" y="231698"/>
                    <a:pt x="323180" y="229887"/>
                    <a:pt x="335433" y="226824"/>
                  </a:cubicBezTo>
                  <a:cubicBezTo>
                    <a:pt x="427249" y="203870"/>
                    <a:pt x="295103" y="237406"/>
                    <a:pt x="367598" y="217634"/>
                  </a:cubicBezTo>
                  <a:cubicBezTo>
                    <a:pt x="379783" y="214311"/>
                    <a:pt x="404357" y="208444"/>
                    <a:pt x="404357" y="208444"/>
                  </a:cubicBezTo>
                  <a:cubicBezTo>
                    <a:pt x="446623" y="183085"/>
                    <a:pt x="406733" y="203201"/>
                    <a:pt x="454902" y="190064"/>
                  </a:cubicBezTo>
                  <a:cubicBezTo>
                    <a:pt x="462860" y="187894"/>
                    <a:pt x="470052" y="183482"/>
                    <a:pt x="477877" y="180874"/>
                  </a:cubicBezTo>
                  <a:cubicBezTo>
                    <a:pt x="483868" y="178877"/>
                    <a:pt x="490130" y="177811"/>
                    <a:pt x="496257" y="176280"/>
                  </a:cubicBezTo>
                  <a:cubicBezTo>
                    <a:pt x="507398" y="170710"/>
                    <a:pt x="525878" y="160834"/>
                    <a:pt x="537612" y="157900"/>
                  </a:cubicBezTo>
                  <a:cubicBezTo>
                    <a:pt x="548119" y="155273"/>
                    <a:pt x="559055" y="154837"/>
                    <a:pt x="569776" y="153305"/>
                  </a:cubicBezTo>
                  <a:cubicBezTo>
                    <a:pt x="574371" y="151773"/>
                    <a:pt x="579109" y="150618"/>
                    <a:pt x="583561" y="148710"/>
                  </a:cubicBezTo>
                  <a:cubicBezTo>
                    <a:pt x="589857" y="146012"/>
                    <a:pt x="595527" y="141925"/>
                    <a:pt x="601941" y="139520"/>
                  </a:cubicBezTo>
                  <a:cubicBezTo>
                    <a:pt x="607854" y="137303"/>
                    <a:pt x="614194" y="136457"/>
                    <a:pt x="620321" y="134925"/>
                  </a:cubicBezTo>
                  <a:cubicBezTo>
                    <a:pt x="627979" y="130330"/>
                    <a:pt x="635165" y="124836"/>
                    <a:pt x="643296" y="121140"/>
                  </a:cubicBezTo>
                  <a:cubicBezTo>
                    <a:pt x="652115" y="117131"/>
                    <a:pt x="661676" y="115013"/>
                    <a:pt x="670866" y="111950"/>
                  </a:cubicBezTo>
                  <a:cubicBezTo>
                    <a:pt x="675461" y="110418"/>
                    <a:pt x="680621" y="110042"/>
                    <a:pt x="684651" y="107355"/>
                  </a:cubicBezTo>
                  <a:cubicBezTo>
                    <a:pt x="712587" y="88731"/>
                    <a:pt x="682905" y="106287"/>
                    <a:pt x="716816" y="93570"/>
                  </a:cubicBezTo>
                  <a:cubicBezTo>
                    <a:pt x="764875" y="75548"/>
                    <a:pt x="706397" y="91580"/>
                    <a:pt x="753575" y="79785"/>
                  </a:cubicBezTo>
                  <a:cubicBezTo>
                    <a:pt x="775445" y="65205"/>
                    <a:pt x="758765" y="74092"/>
                    <a:pt x="785740" y="66000"/>
                  </a:cubicBezTo>
                  <a:cubicBezTo>
                    <a:pt x="795019" y="63216"/>
                    <a:pt x="813310" y="56810"/>
                    <a:pt x="813310" y="56810"/>
                  </a:cubicBezTo>
                  <a:cubicBezTo>
                    <a:pt x="819437" y="52215"/>
                    <a:pt x="824692" y="46135"/>
                    <a:pt x="831690" y="43025"/>
                  </a:cubicBezTo>
                  <a:cubicBezTo>
                    <a:pt x="838827" y="39853"/>
                    <a:pt x="847041" y="40124"/>
                    <a:pt x="854665" y="38430"/>
                  </a:cubicBezTo>
                  <a:cubicBezTo>
                    <a:pt x="860830" y="37060"/>
                    <a:pt x="866918" y="35367"/>
                    <a:pt x="873045" y="33835"/>
                  </a:cubicBezTo>
                  <a:cubicBezTo>
                    <a:pt x="907697" y="10734"/>
                    <a:pt x="857783" y="41777"/>
                    <a:pt x="923589" y="15455"/>
                  </a:cubicBezTo>
                  <a:cubicBezTo>
                    <a:pt x="931247" y="12392"/>
                    <a:pt x="938739" y="8873"/>
                    <a:pt x="946564" y="6265"/>
                  </a:cubicBezTo>
                  <a:cubicBezTo>
                    <a:pt x="978180" y="-4274"/>
                    <a:pt x="999525" y="1670"/>
                    <a:pt x="1038464" y="1670"/>
                  </a:cubicBezTo>
                </a:path>
              </a:pathLst>
            </a:custGeom>
            <a:noFill/>
            <a:ln w="254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6" name="直接连接符 65"/>
          <p:cNvCxnSpPr/>
          <p:nvPr/>
        </p:nvCxnSpPr>
        <p:spPr>
          <a:xfrm flipH="1">
            <a:off x="2097207" y="2722398"/>
            <a:ext cx="1874750" cy="18404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2708339" y="2754245"/>
            <a:ext cx="1259023" cy="1389236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椭圆 24"/>
          <p:cNvSpPr/>
          <p:nvPr/>
        </p:nvSpPr>
        <p:spPr>
          <a:xfrm>
            <a:off x="5815310" y="1634143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511775" y="1178575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775" y="1178575"/>
                <a:ext cx="814710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5806885" y="1675616"/>
            <a:ext cx="72000" cy="247257"/>
            <a:chOff x="5806885" y="1675616"/>
            <a:chExt cx="72000" cy="247257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5842112" y="1675616"/>
              <a:ext cx="9190" cy="22050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5806885" y="1850873"/>
              <a:ext cx="72000" cy="7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922537" y="1667337"/>
                <a:ext cx="8319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37" y="1667337"/>
                <a:ext cx="831958" cy="400110"/>
              </a:xfrm>
              <a:prstGeom prst="rect">
                <a:avLst/>
              </a:prstGeom>
              <a:blipFill>
                <a:blip r:embed="rId10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任意多边形 31"/>
          <p:cNvSpPr/>
          <p:nvPr/>
        </p:nvSpPr>
        <p:spPr>
          <a:xfrm>
            <a:off x="3985742" y="1908025"/>
            <a:ext cx="1847180" cy="817905"/>
          </a:xfrm>
          <a:custGeom>
            <a:avLst/>
            <a:gdLst>
              <a:gd name="connsiteX0" fmla="*/ 0 w 1847180"/>
              <a:gd name="connsiteY0" fmla="*/ 817905 h 817905"/>
              <a:gd name="connsiteX1" fmla="*/ 1061439 w 1847180"/>
              <a:gd name="connsiteY1" fmla="*/ 280293 h 817905"/>
              <a:gd name="connsiteX2" fmla="*/ 1089009 w 1847180"/>
              <a:gd name="connsiteY2" fmla="*/ 271103 h 817905"/>
              <a:gd name="connsiteX3" fmla="*/ 1107389 w 1847180"/>
              <a:gd name="connsiteY3" fmla="*/ 252724 h 817905"/>
              <a:gd name="connsiteX4" fmla="*/ 1167123 w 1847180"/>
              <a:gd name="connsiteY4" fmla="*/ 229749 h 817905"/>
              <a:gd name="connsiteX5" fmla="*/ 1217668 w 1847180"/>
              <a:gd name="connsiteY5" fmla="*/ 202179 h 817905"/>
              <a:gd name="connsiteX6" fmla="*/ 1259023 w 1847180"/>
              <a:gd name="connsiteY6" fmla="*/ 174609 h 817905"/>
              <a:gd name="connsiteX7" fmla="*/ 1314163 w 1847180"/>
              <a:gd name="connsiteY7" fmla="*/ 147039 h 817905"/>
              <a:gd name="connsiteX8" fmla="*/ 1355517 w 1847180"/>
              <a:gd name="connsiteY8" fmla="*/ 124064 h 817905"/>
              <a:gd name="connsiteX9" fmla="*/ 1396872 w 1847180"/>
              <a:gd name="connsiteY9" fmla="*/ 110279 h 817905"/>
              <a:gd name="connsiteX10" fmla="*/ 1410657 w 1847180"/>
              <a:gd name="connsiteY10" fmla="*/ 96494 h 817905"/>
              <a:gd name="connsiteX11" fmla="*/ 1424442 w 1847180"/>
              <a:gd name="connsiteY11" fmla="*/ 91899 h 817905"/>
              <a:gd name="connsiteX12" fmla="*/ 1456607 w 1847180"/>
              <a:gd name="connsiteY12" fmla="*/ 82710 h 817905"/>
              <a:gd name="connsiteX13" fmla="*/ 1497962 w 1847180"/>
              <a:gd name="connsiteY13" fmla="*/ 59735 h 817905"/>
              <a:gd name="connsiteX14" fmla="*/ 1516342 w 1847180"/>
              <a:gd name="connsiteY14" fmla="*/ 55140 h 817905"/>
              <a:gd name="connsiteX15" fmla="*/ 1557696 w 1847180"/>
              <a:gd name="connsiteY15" fmla="*/ 41355 h 817905"/>
              <a:gd name="connsiteX16" fmla="*/ 1571481 w 1847180"/>
              <a:gd name="connsiteY16" fmla="*/ 36760 h 817905"/>
              <a:gd name="connsiteX17" fmla="*/ 1690951 w 1847180"/>
              <a:gd name="connsiteY17" fmla="*/ 27570 h 817905"/>
              <a:gd name="connsiteX18" fmla="*/ 1732305 w 1847180"/>
              <a:gd name="connsiteY18" fmla="*/ 18380 h 817905"/>
              <a:gd name="connsiteX19" fmla="*/ 1746090 w 1847180"/>
              <a:gd name="connsiteY19" fmla="*/ 13785 h 817905"/>
              <a:gd name="connsiteX20" fmla="*/ 1810420 w 1847180"/>
              <a:gd name="connsiteY20" fmla="*/ 9190 h 817905"/>
              <a:gd name="connsiteX21" fmla="*/ 1833395 w 1847180"/>
              <a:gd name="connsiteY21" fmla="*/ 4595 h 817905"/>
              <a:gd name="connsiteX22" fmla="*/ 1847180 w 1847180"/>
              <a:gd name="connsiteY22" fmla="*/ 0 h 81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47180" h="817905">
                <a:moveTo>
                  <a:pt x="0" y="817905"/>
                </a:moveTo>
                <a:lnTo>
                  <a:pt x="1061439" y="280293"/>
                </a:lnTo>
                <a:cubicBezTo>
                  <a:pt x="1070096" y="275946"/>
                  <a:pt x="1089009" y="271103"/>
                  <a:pt x="1089009" y="271103"/>
                </a:cubicBezTo>
                <a:cubicBezTo>
                  <a:pt x="1095136" y="264977"/>
                  <a:pt x="1099732" y="256778"/>
                  <a:pt x="1107389" y="252724"/>
                </a:cubicBezTo>
                <a:cubicBezTo>
                  <a:pt x="1126243" y="242742"/>
                  <a:pt x="1167123" y="229749"/>
                  <a:pt x="1167123" y="229749"/>
                </a:cubicBezTo>
                <a:cubicBezTo>
                  <a:pt x="1225662" y="182918"/>
                  <a:pt x="1153138" y="236595"/>
                  <a:pt x="1217668" y="202179"/>
                </a:cubicBezTo>
                <a:cubicBezTo>
                  <a:pt x="1232286" y="194383"/>
                  <a:pt x="1244638" y="182829"/>
                  <a:pt x="1259023" y="174609"/>
                </a:cubicBezTo>
                <a:cubicBezTo>
                  <a:pt x="1276865" y="164414"/>
                  <a:pt x="1295960" y="156574"/>
                  <a:pt x="1314163" y="147039"/>
                </a:cubicBezTo>
                <a:cubicBezTo>
                  <a:pt x="1328132" y="139722"/>
                  <a:pt x="1341107" y="130469"/>
                  <a:pt x="1355517" y="124064"/>
                </a:cubicBezTo>
                <a:cubicBezTo>
                  <a:pt x="1368795" y="118162"/>
                  <a:pt x="1396872" y="110279"/>
                  <a:pt x="1396872" y="110279"/>
                </a:cubicBezTo>
                <a:cubicBezTo>
                  <a:pt x="1401467" y="105684"/>
                  <a:pt x="1405250" y="100099"/>
                  <a:pt x="1410657" y="96494"/>
                </a:cubicBezTo>
                <a:cubicBezTo>
                  <a:pt x="1414687" y="93807"/>
                  <a:pt x="1419785" y="93230"/>
                  <a:pt x="1424442" y="91899"/>
                </a:cubicBezTo>
                <a:cubicBezTo>
                  <a:pt x="1464856" y="80352"/>
                  <a:pt x="1423535" y="93732"/>
                  <a:pt x="1456607" y="82710"/>
                </a:cubicBezTo>
                <a:cubicBezTo>
                  <a:pt x="1481291" y="66254"/>
                  <a:pt x="1476732" y="65801"/>
                  <a:pt x="1497962" y="59735"/>
                </a:cubicBezTo>
                <a:cubicBezTo>
                  <a:pt x="1504034" y="58000"/>
                  <a:pt x="1510351" y="57137"/>
                  <a:pt x="1516342" y="55140"/>
                </a:cubicBezTo>
                <a:cubicBezTo>
                  <a:pt x="1611388" y="23457"/>
                  <a:pt x="1480620" y="63377"/>
                  <a:pt x="1557696" y="41355"/>
                </a:cubicBezTo>
                <a:cubicBezTo>
                  <a:pt x="1562353" y="40024"/>
                  <a:pt x="1566663" y="37258"/>
                  <a:pt x="1571481" y="36760"/>
                </a:cubicBezTo>
                <a:cubicBezTo>
                  <a:pt x="1611210" y="32650"/>
                  <a:pt x="1651128" y="30633"/>
                  <a:pt x="1690951" y="27570"/>
                </a:cubicBezTo>
                <a:cubicBezTo>
                  <a:pt x="1706742" y="24412"/>
                  <a:pt x="1717165" y="22706"/>
                  <a:pt x="1732305" y="18380"/>
                </a:cubicBezTo>
                <a:cubicBezTo>
                  <a:pt x="1736962" y="17049"/>
                  <a:pt x="1741280" y="14351"/>
                  <a:pt x="1746090" y="13785"/>
                </a:cubicBezTo>
                <a:cubicBezTo>
                  <a:pt x="1767441" y="11273"/>
                  <a:pt x="1788977" y="10722"/>
                  <a:pt x="1810420" y="9190"/>
                </a:cubicBezTo>
                <a:cubicBezTo>
                  <a:pt x="1818078" y="7658"/>
                  <a:pt x="1825818" y="6489"/>
                  <a:pt x="1833395" y="4595"/>
                </a:cubicBezTo>
                <a:cubicBezTo>
                  <a:pt x="1838094" y="3420"/>
                  <a:pt x="1847180" y="0"/>
                  <a:pt x="1847180" y="0"/>
                </a:cubicBezTo>
              </a:path>
            </a:pathLst>
          </a:custGeom>
          <a:noFill/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4212695" y="1897661"/>
            <a:ext cx="1633936" cy="2245820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2916457" y="1888705"/>
            <a:ext cx="2921060" cy="7413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015100" y="1628703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00" y="1628703"/>
                <a:ext cx="892167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760648" y="4179366"/>
                <a:ext cx="904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648" y="4179366"/>
                <a:ext cx="904094" cy="400110"/>
              </a:xfrm>
              <a:prstGeom prst="rect">
                <a:avLst/>
              </a:prstGeom>
              <a:blipFill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442784" y="3861044"/>
                <a:ext cx="2260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784" y="3861044"/>
                <a:ext cx="2260394" cy="400110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39531" y="4700748"/>
                <a:ext cx="8324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  <m:r>
                            <m:rPr>
                              <m:nor/>
                            </m:rPr>
                            <a:rPr lang="zh-CN" altLang="en-US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1" y="4700748"/>
                <a:ext cx="8324850" cy="400110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533783" y="2550427"/>
                <a:ext cx="3339825" cy="466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FF0066"/>
                    </a:solidFill>
                  </a:rPr>
                  <a:t>，</a:t>
                </a:r>
                <a:r>
                  <a:rPr lang="en-US" altLang="zh-CN" sz="2000" dirty="0">
                    <a:solidFill>
                      <a:srgbClr val="FF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CN" altLang="en-US" sz="20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83" y="2550427"/>
                <a:ext cx="3339825" cy="466987"/>
              </a:xfrm>
              <a:prstGeom prst="rect">
                <a:avLst/>
              </a:prstGeom>
              <a:blipFill>
                <a:blip r:embed="rId15"/>
                <a:stretch>
                  <a:fillRect t="-5195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4017645" y="1770802"/>
                <a:ext cx="711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645" y="1770802"/>
                <a:ext cx="711092" cy="400110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720470" y="2289308"/>
                <a:ext cx="723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70" y="2289308"/>
                <a:ext cx="723981" cy="400110"/>
              </a:xfrm>
              <a:prstGeom prst="rect">
                <a:avLst/>
              </a:prstGeom>
              <a:blipFill>
                <a:blip r:embed="rId17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" y="672249"/>
            <a:ext cx="9143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2"/>
                </a:solidFill>
              </a:rPr>
              <a:t>嵌入</a:t>
            </a:r>
            <a:r>
              <a:rPr lang="zh-CN" altLang="en-US" sz="2000" dirty="0" smtClean="0"/>
              <a:t>深度模型，如</a:t>
            </a:r>
            <a:r>
              <a:rPr lang="en-US" altLang="zh-CN" sz="2000" dirty="0" smtClean="0"/>
              <a:t>RNN</a:t>
            </a:r>
            <a:endParaRPr lang="zh-CN" altLang="en-US" sz="20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6091964" y="1957939"/>
            <a:ext cx="1723549" cy="679577"/>
            <a:chOff x="6091964" y="1957939"/>
            <a:chExt cx="1723549" cy="679577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6869487" y="2289308"/>
              <a:ext cx="0" cy="34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6091964" y="195793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投影</a:t>
              </a:r>
              <a:r>
                <a:rPr lang="zh-CN" altLang="en-US" sz="2000" dirty="0" smtClean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空间选择</a:t>
              </a:r>
              <a:endParaRPr lang="zh-CN" altLang="en-US" sz="2000" dirty="0">
                <a:solidFill>
                  <a:srgbClr val="FF0066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47060" y="3002845"/>
            <a:ext cx="1723549" cy="661985"/>
            <a:chOff x="6547060" y="3002845"/>
            <a:chExt cx="1723549" cy="661985"/>
          </a:xfrm>
        </p:grpSpPr>
        <p:sp>
          <p:nvSpPr>
            <p:cNvPr id="50" name="文本框 49"/>
            <p:cNvSpPr txBox="1"/>
            <p:nvPr/>
          </p:nvSpPr>
          <p:spPr>
            <a:xfrm>
              <a:off x="6547060" y="326472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误差度量选择</a:t>
              </a:r>
              <a:endParaRPr lang="zh-CN" altLang="en-US" sz="2000" dirty="0">
                <a:solidFill>
                  <a:srgbClr val="FF0066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3" name="直接箭头连接符 52"/>
            <p:cNvCxnSpPr>
              <a:endCxn id="50" idx="0"/>
            </p:cNvCxnSpPr>
            <p:nvPr/>
          </p:nvCxnSpPr>
          <p:spPr>
            <a:xfrm>
              <a:off x="7408834" y="3002845"/>
              <a:ext cx="1" cy="261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4482078" y="358418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多项式投影和特定误差度量下满足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426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</a:t>
            </a:r>
            <a:r>
              <a:rPr lang="en-US" altLang="zh-CN" sz="2400" dirty="0" smtClean="0"/>
              <a:t>rajectory </a:t>
            </a:r>
            <a:r>
              <a:rPr lang="en-US" altLang="zh-CN" sz="2400" dirty="0"/>
              <a:t>classification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89659"/>
            <a:ext cx="9111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时间序列处理能力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6927" y="1378469"/>
                <a:ext cx="8963025" cy="2400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/>
                  <a:t>标准</a:t>
                </a:r>
                <a:r>
                  <a:rPr lang="en-US" altLang="zh-CN" sz="2000" dirty="0" smtClean="0"/>
                  <a:t>RNN</a:t>
                </a:r>
                <a:r>
                  <a:rPr lang="zh-CN" altLang="en-US" sz="2000" dirty="0" smtClean="0"/>
                  <a:t>：序列建模为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离散数据，非均匀采样需插值为均匀采样</a:t>
                </a:r>
                <a:endParaRPr lang="en-US" altLang="zh-CN" sz="2000" dirty="0" smtClean="0"/>
              </a:p>
              <a:p>
                <a:pPr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smtClean="0"/>
                  <a:t>HiPPO-LegS</a:t>
                </a:r>
              </a:p>
              <a:p>
                <a:pPr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序列建模为连续函数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/>
                  <a:t>为任意正值，</a:t>
                </a:r>
                <a:r>
                  <a:rPr lang="zh-CN" altLang="en-US" sz="2000" dirty="0"/>
                  <a:t>有</a:t>
                </a:r>
                <a:r>
                  <a:rPr lang="zh-CN" altLang="en-US" sz="2000" dirty="0" smtClean="0"/>
                  <a:t>天然处理时间</a:t>
                </a:r>
                <a:r>
                  <a:rPr lang="zh-CN" altLang="en-US" sz="2000" dirty="0"/>
                  <a:t>戳序列能力</a:t>
                </a:r>
                <a:r>
                  <a:rPr lang="zh-CN" altLang="en-US" sz="2000" dirty="0" smtClean="0"/>
                  <a:t>，有</a:t>
                </a:r>
                <a:r>
                  <a:rPr lang="zh-CN" altLang="en-US" sz="2000" dirty="0"/>
                  <a:t>时间尺度</a:t>
                </a:r>
                <a:r>
                  <a:rPr lang="zh-CN" altLang="en-US" sz="2000" dirty="0" smtClean="0"/>
                  <a:t>不变性，可无缝处理缺失</a:t>
                </a:r>
                <a:r>
                  <a:rPr lang="en-US" altLang="zh-CN" sz="2000" dirty="0" smtClean="0"/>
                  <a:t>/</a:t>
                </a:r>
                <a:r>
                  <a:rPr lang="zh-CN" altLang="en-US" sz="2000" dirty="0" smtClean="0"/>
                  <a:t>非</a:t>
                </a:r>
                <a:r>
                  <a:rPr lang="zh-CN" altLang="en-US" sz="2000" dirty="0"/>
                  <a:t>均匀</a:t>
                </a:r>
                <a:r>
                  <a:rPr lang="zh-CN" altLang="en-US" sz="2000" dirty="0" smtClean="0"/>
                  <a:t>采样数据</a:t>
                </a:r>
                <a:endParaRPr lang="en-US" altLang="zh-CN" sz="2000" dirty="0" smtClean="0"/>
              </a:p>
              <a:p>
                <a:pPr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缺失数据处理是一研究方向，将</a:t>
                </a:r>
                <a:r>
                  <a:rPr lang="zh-CN" altLang="en-US" sz="2000" dirty="0"/>
                  <a:t>其</a:t>
                </a:r>
                <a:r>
                  <a:rPr lang="zh-CN" altLang="en-US" sz="2000" dirty="0" smtClean="0"/>
                  <a:t>与</a:t>
                </a:r>
                <a:r>
                  <a:rPr lang="en-US" altLang="zh-CN" sz="2000" dirty="0" smtClean="0"/>
                  <a:t>SOTA</a:t>
                </a:r>
                <a:r>
                  <a:rPr lang="zh-CN" altLang="en-US" sz="2000" dirty="0" smtClean="0"/>
                  <a:t>方法，如</a:t>
                </a:r>
                <a:r>
                  <a:rPr lang="en-US" altLang="zh-CN" sz="2000" dirty="0" smtClean="0"/>
                  <a:t>GRU-D</a:t>
                </a:r>
                <a:r>
                  <a:rPr lang="zh-CN" altLang="en-US" sz="2000" dirty="0" smtClean="0"/>
                  <a:t>和神经</a:t>
                </a:r>
                <a:r>
                  <a:rPr lang="en-US" altLang="zh-CN" sz="2000" dirty="0" smtClean="0"/>
                  <a:t>ODE</a:t>
                </a:r>
                <a:r>
                  <a:rPr lang="zh-CN" altLang="en-US" sz="2000" dirty="0" smtClean="0"/>
                  <a:t>比较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7" y="1378469"/>
                <a:ext cx="8963025" cy="2400657"/>
              </a:xfrm>
              <a:prstGeom prst="rect">
                <a:avLst/>
              </a:prstGeom>
              <a:blipFill>
                <a:blip r:embed="rId3"/>
                <a:stretch>
                  <a:fillRect l="-612" r="-204" b="-1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0" y="4585383"/>
            <a:ext cx="9111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如何模拟时间尺度偏移数据，以验证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的时间尺度不变能力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538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Trajectory </a:t>
            </a:r>
            <a:r>
              <a:rPr lang="en-US" altLang="zh-CN" sz="2400" dirty="0"/>
              <a:t>classification</a:t>
            </a:r>
          </a:p>
        </p:txBody>
      </p:sp>
      <p:sp>
        <p:nvSpPr>
          <p:cNvPr id="3" name="矩形 2"/>
          <p:cNvSpPr/>
          <p:nvPr/>
        </p:nvSpPr>
        <p:spPr>
          <a:xfrm>
            <a:off x="738962" y="1982977"/>
            <a:ext cx="7962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采样率偏移模拟：训练或评估序列下采样因子为</a:t>
            </a:r>
            <a:r>
              <a:rPr lang="en-US" altLang="zh-CN" sz="2000" dirty="0" smtClean="0"/>
              <a:t>2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写字速度偏移模拟：训练</a:t>
            </a:r>
            <a:r>
              <a:rPr lang="zh-CN" altLang="en-US" sz="2000" dirty="0"/>
              <a:t>或</a:t>
            </a:r>
            <a:r>
              <a:rPr lang="zh-CN" altLang="en-US" sz="2000" dirty="0" smtClean="0"/>
              <a:t>评估序列时间戳除以</a:t>
            </a:r>
            <a:r>
              <a:rPr lang="en-US" altLang="zh-CN" sz="2000" dirty="0" smtClean="0"/>
              <a:t>2</a:t>
            </a:r>
            <a:endParaRPr lang="en-US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0" y="4022456"/>
            <a:ext cx="9111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prstClr val="black"/>
                </a:solidFill>
              </a:rPr>
              <a:t>时间尺度</a:t>
            </a:r>
            <a:r>
              <a:rPr lang="zh-CN" altLang="en-US" sz="2000" dirty="0">
                <a:solidFill>
                  <a:prstClr val="black"/>
                </a:solidFill>
              </a:rPr>
              <a:t>不同，传统模型性能急剧</a:t>
            </a:r>
            <a:r>
              <a:rPr lang="zh-CN" altLang="en-US" sz="2000" dirty="0" smtClean="0">
                <a:solidFill>
                  <a:prstClr val="black"/>
                </a:solidFill>
              </a:rPr>
              <a:t>下降， </a:t>
            </a:r>
            <a:r>
              <a:rPr lang="en-US" altLang="zh-CN" sz="2000" dirty="0" smtClean="0">
                <a:solidFill>
                  <a:prstClr val="black"/>
                </a:solidFill>
              </a:rPr>
              <a:t>HiPPO-LegS</a:t>
            </a:r>
            <a:r>
              <a:rPr lang="zh-CN" altLang="en-US" sz="2000" dirty="0" smtClean="0">
                <a:solidFill>
                  <a:prstClr val="black"/>
                </a:solidFill>
              </a:rPr>
              <a:t>能无缝</a:t>
            </a:r>
            <a:r>
              <a:rPr lang="zh-CN" altLang="en-US" sz="2000" dirty="0">
                <a:solidFill>
                  <a:prstClr val="black"/>
                </a:solidFill>
              </a:rPr>
              <a:t>适应时间尺度变化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643709"/>
            <a:ext cx="9111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E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mulate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timescale </a:t>
            </a:r>
            <a:r>
              <a:rPr lang="en-US" altLang="zh-CN" sz="2000" dirty="0" smtClean="0"/>
              <a:t>shift in </a:t>
            </a:r>
            <a:r>
              <a:rPr lang="en-US" altLang="zh-CN" sz="2000" dirty="0"/>
              <a:t>trajectory classification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721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Trajectory </a:t>
            </a:r>
            <a:r>
              <a:rPr lang="en-US" altLang="zh-CN" sz="2400" dirty="0"/>
              <a:t>classification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3465842"/>
            <a:ext cx="912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所有</a:t>
            </a:r>
            <a:r>
              <a:rPr lang="zh-CN" altLang="en-US" sz="2000" dirty="0"/>
              <a:t>方法</a:t>
            </a:r>
            <a:r>
              <a:rPr lang="zh-CN" altLang="en-US" sz="2000" dirty="0" smtClean="0"/>
              <a:t>在无分布偏移下</a:t>
            </a:r>
            <a:r>
              <a:rPr lang="zh-CN" altLang="en-US" sz="2000" dirty="0"/>
              <a:t>都能达到近乎完美的准确率（≥</a:t>
            </a:r>
            <a:r>
              <a:rPr lang="en-US" altLang="zh-CN" sz="2000" dirty="0"/>
              <a:t>95%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algn="ctr"/>
            <a:r>
              <a:rPr lang="zh-CN" altLang="en-US" sz="2000" dirty="0" smtClean="0"/>
              <a:t>只有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能泛化</a:t>
            </a:r>
            <a:r>
              <a:rPr lang="zh-CN" altLang="en-US" sz="2000" dirty="0"/>
              <a:t>到未见过的</a:t>
            </a:r>
            <a:r>
              <a:rPr lang="zh-CN" altLang="en-US" sz="2000" dirty="0" smtClean="0"/>
              <a:t>时间尺度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" y="666751"/>
            <a:ext cx="9091787" cy="14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</a:t>
            </a:r>
            <a:r>
              <a:rPr lang="en-US" altLang="zh-CN" sz="2400" dirty="0" smtClean="0"/>
              <a:t>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Analysis and Ablations of </a:t>
            </a:r>
            <a:r>
              <a:rPr lang="en-US" altLang="zh-CN" sz="2400" dirty="0" smtClean="0"/>
              <a:t>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1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Theoretical Validation and Scalability</a:t>
            </a:r>
          </a:p>
        </p:txBody>
      </p:sp>
      <p:sp>
        <p:nvSpPr>
          <p:cNvPr id="2" name="矩形 1"/>
          <p:cNvSpPr/>
          <p:nvPr/>
        </p:nvSpPr>
        <p:spPr>
          <a:xfrm>
            <a:off x="204788" y="1818377"/>
            <a:ext cx="88772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模型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仅包含记忆更新部分，而不包含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额外</a:t>
            </a:r>
            <a:r>
              <a:rPr lang="en-US" altLang="zh-CN" sz="2000" dirty="0" smtClean="0">
                <a:solidFill>
                  <a:srgbClr val="1D1D1F"/>
                </a:solidFill>
                <a:latin typeface="system-ui"/>
              </a:rPr>
              <a:t>RNN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架构</a:t>
            </a:r>
            <a:endParaRPr lang="en-US" altLang="zh-CN" sz="2000" dirty="0" smtClean="0">
              <a:solidFill>
                <a:srgbClr val="1D1D1F"/>
              </a:solidFill>
              <a:latin typeface="system-ui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1D1D1F"/>
                </a:solidFill>
                <a:latin typeface="system-ui"/>
              </a:rPr>
              <a:t>LSTM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用一线性解码器从隐状态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和细胞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状态重建信号。该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解码器在</a:t>
            </a:r>
            <a:r>
              <a:rPr lang="en-US" altLang="zh-CN" sz="2000" dirty="0">
                <a:solidFill>
                  <a:srgbClr val="1D1D1F"/>
                </a:solidFill>
                <a:latin typeface="system-ui"/>
              </a:rPr>
              <a:t>100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个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序列集合上用</a:t>
            </a:r>
            <a:r>
              <a:rPr lang="en-US" altLang="zh-CN" sz="2000" dirty="0" smtClean="0">
                <a:solidFill>
                  <a:srgbClr val="1D1D1F"/>
                </a:solidFill>
                <a:latin typeface="KaTeX_Main"/>
              </a:rPr>
              <a:t>L2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损失函数训练</a:t>
            </a:r>
            <a:endParaRPr lang="en-US" altLang="zh-CN" sz="2000" dirty="0" smtClean="0"/>
          </a:p>
        </p:txBody>
      </p:sp>
      <p:sp>
        <p:nvSpPr>
          <p:cNvPr id="6" name="矩形 5"/>
          <p:cNvSpPr/>
          <p:nvPr/>
        </p:nvSpPr>
        <p:spPr>
          <a:xfrm>
            <a:off x="0" y="67699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256</a:t>
            </a:r>
            <a:r>
              <a:rPr lang="zh-CN" altLang="en-US" sz="2000" dirty="0"/>
              <a:t>维状态编码</a:t>
            </a:r>
            <a:r>
              <a:rPr lang="en-US" altLang="zh-CN" sz="2000" dirty="0"/>
              <a:t>100</a:t>
            </a:r>
            <a:r>
              <a:rPr lang="zh-CN" altLang="en-US" sz="2000" dirty="0"/>
              <a:t>万</a:t>
            </a:r>
            <a:r>
              <a:rPr lang="zh-CN" altLang="en-US" sz="2000" dirty="0" smtClean="0"/>
              <a:t>步带限白噪</a:t>
            </a:r>
            <a:r>
              <a:rPr lang="zh-CN" altLang="en-US" sz="2000" dirty="0"/>
              <a:t>声过程信号，测试对历史</a:t>
            </a:r>
            <a:r>
              <a:rPr lang="zh-CN" altLang="en-US" sz="2000" dirty="0" smtClean="0"/>
              <a:t>信息记忆能力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0" y="431332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从长程依赖、函数逼近能力、计算效率展示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性能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478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Theoretical Validation and </a:t>
            </a:r>
            <a:r>
              <a:rPr lang="en-US" altLang="zh-CN" sz="2400" dirty="0" smtClean="0"/>
              <a:t>Scalability</a:t>
            </a:r>
            <a:endParaRPr lang="en-US" altLang="zh-CN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2" y="1212982"/>
            <a:ext cx="4162704" cy="15889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8" y="1212982"/>
            <a:ext cx="4519037" cy="169362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65292" y="3150182"/>
            <a:ext cx="89866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D1D1F"/>
                </a:solidFill>
                <a:latin typeface="system-ui"/>
              </a:rPr>
              <a:t>长程依赖</a:t>
            </a:r>
            <a:r>
              <a:rPr lang="zh-CN" altLang="en-US" sz="2000" b="1" dirty="0" smtClean="0">
                <a:solidFill>
                  <a:srgbClr val="1D1D1F"/>
                </a:solidFill>
                <a:latin typeface="system-ui"/>
              </a:rPr>
              <a:t>建模：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 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可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处理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高达百万级时间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步序列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，远超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传统</a:t>
            </a:r>
            <a:r>
              <a:rPr lang="en-US" altLang="zh-CN" sz="2000" dirty="0" smtClean="0">
                <a:solidFill>
                  <a:srgbClr val="1D1D1F"/>
                </a:solidFill>
                <a:latin typeface="system-ui"/>
              </a:rPr>
              <a:t>RNN</a:t>
            </a:r>
            <a:endParaRPr lang="zh-CN" altLang="en-US" sz="2000" dirty="0">
              <a:solidFill>
                <a:srgbClr val="1D1D1F"/>
              </a:solidFill>
              <a:latin typeface="system-ui"/>
            </a:endParaRPr>
          </a:p>
          <a:p>
            <a:r>
              <a:rPr lang="zh-CN" altLang="en-US" sz="2000" b="1" dirty="0">
                <a:solidFill>
                  <a:srgbClr val="1D1D1F"/>
                </a:solidFill>
                <a:latin typeface="system-ui"/>
              </a:rPr>
              <a:t>函数</a:t>
            </a:r>
            <a:r>
              <a:rPr lang="zh-CN" altLang="en-US" sz="2000" b="1" dirty="0" smtClean="0">
                <a:solidFill>
                  <a:srgbClr val="1D1D1F"/>
                </a:solidFill>
                <a:latin typeface="system-ui"/>
              </a:rPr>
              <a:t>逼近：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 严格内存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约束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下能近乎完美重建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复杂信号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，记忆机制有效</a:t>
            </a:r>
            <a:endParaRPr lang="en-US" altLang="zh-CN" sz="2000" dirty="0" smtClean="0">
              <a:solidFill>
                <a:srgbClr val="1D1D1F"/>
              </a:solidFill>
              <a:latin typeface="system-ui"/>
            </a:endParaRPr>
          </a:p>
          <a:p>
            <a:r>
              <a:rPr lang="zh-CN" altLang="en-US" sz="2000" b="1" dirty="0" smtClean="0">
                <a:solidFill>
                  <a:srgbClr val="1D1D1F"/>
                </a:solidFill>
                <a:latin typeface="system-ui"/>
              </a:rPr>
              <a:t>计算效率</a:t>
            </a:r>
            <a:r>
              <a:rPr lang="zh-CN" altLang="en-US" sz="2000" b="1" dirty="0">
                <a:solidFill>
                  <a:srgbClr val="1D1D1F"/>
                </a:solidFill>
                <a:latin typeface="system-ui"/>
              </a:rPr>
              <a:t>：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 </a:t>
            </a:r>
            <a:r>
              <a:rPr lang="en-US" altLang="zh-CN" sz="2000" dirty="0" smtClean="0">
                <a:solidFill>
                  <a:srgbClr val="1D1D1F"/>
                </a:solidFill>
                <a:latin typeface="system-ui"/>
              </a:rPr>
              <a:t>CPU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上更新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速度可达每秒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数十万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步，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比其他模型快一个数量级</a:t>
            </a:r>
            <a:endParaRPr lang="zh-CN" altLang="en-US" sz="20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66" y="4467291"/>
            <a:ext cx="9139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无需</a:t>
            </a:r>
            <a:r>
              <a:rPr lang="zh-CN" altLang="en-US" sz="2000" b="1" dirty="0">
                <a:solidFill>
                  <a:schemeClr val="accent2"/>
                </a:solidFill>
              </a:rPr>
              <a:t>训练</a:t>
            </a:r>
            <a:r>
              <a:rPr lang="zh-CN" altLang="en-US" sz="2000" dirty="0"/>
              <a:t>、</a:t>
            </a:r>
            <a:r>
              <a:rPr lang="zh-CN" altLang="en-US" sz="2000" b="1" dirty="0">
                <a:solidFill>
                  <a:schemeClr val="accent2"/>
                </a:solidFill>
              </a:rPr>
              <a:t>计算</a:t>
            </a:r>
            <a:r>
              <a:rPr lang="zh-CN" altLang="en-US" sz="2000" dirty="0"/>
              <a:t>高效</a:t>
            </a:r>
            <a:r>
              <a:rPr lang="zh-CN" altLang="en-US" sz="2000" dirty="0" smtClean="0"/>
              <a:t>、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理论</a:t>
            </a:r>
            <a:r>
              <a:rPr lang="zh-CN" altLang="en-US" sz="2000" dirty="0" smtClean="0"/>
              <a:t>最</a:t>
            </a:r>
            <a:r>
              <a:rPr lang="zh-CN" altLang="en-US" sz="2000" dirty="0"/>
              <a:t>优的长序列</a:t>
            </a:r>
            <a:r>
              <a:rPr lang="zh-CN" altLang="en-US" sz="2000" dirty="0" smtClean="0"/>
              <a:t>记忆</a:t>
            </a:r>
            <a:r>
              <a:rPr lang="zh-CN" altLang="en-US" sz="2000" dirty="0"/>
              <a:t>方法</a:t>
            </a:r>
            <a:r>
              <a:rPr lang="zh-CN" altLang="en-US" sz="2000" dirty="0" smtClean="0"/>
              <a:t>，准确性</a:t>
            </a:r>
            <a:r>
              <a:rPr lang="zh-CN" altLang="en-US" sz="2000" dirty="0"/>
              <a:t>和</a:t>
            </a:r>
            <a:r>
              <a:rPr lang="zh-CN" altLang="en-US" sz="2000" dirty="0" smtClean="0"/>
              <a:t>速度超越传统</a:t>
            </a:r>
            <a:r>
              <a:rPr lang="en-US" altLang="zh-CN" sz="2000" dirty="0" smtClean="0"/>
              <a:t>RNN 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4766" y="692542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LSTM,LMU</a:t>
            </a:r>
            <a:r>
              <a:rPr lang="zh-CN" altLang="en-US" sz="2000" dirty="0"/>
              <a:t>和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比较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1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Additional 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Analysis and Ablations of </a:t>
            </a:r>
            <a:r>
              <a:rPr lang="en-US" altLang="zh-CN" sz="2400" dirty="0" smtClean="0"/>
              <a:t>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6483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</a:t>
            </a:r>
            <a:r>
              <a:rPr lang="zh-CN" altLang="en-US" sz="2000" dirty="0" smtClean="0"/>
              <a:t>不仅在纯记忆任务上</a:t>
            </a:r>
            <a:r>
              <a:rPr lang="zh-CN" altLang="en-US" sz="2000" dirty="0"/>
              <a:t>表现优异，在更</a:t>
            </a:r>
            <a:r>
              <a:rPr lang="zh-CN" altLang="en-US" sz="2000" dirty="0" smtClean="0"/>
              <a:t>广泛和通用序列</a:t>
            </a:r>
            <a:r>
              <a:rPr lang="zh-CN" altLang="en-US" sz="2000" dirty="0"/>
              <a:t>预测任务中同样有效</a:t>
            </a:r>
          </a:p>
        </p:txBody>
      </p:sp>
    </p:spTree>
    <p:extLst>
      <p:ext uri="{BB962C8B-B14F-4D97-AF65-F5344CB8AC3E}">
        <p14:creationId xmlns:p14="http://schemas.microsoft.com/office/powerpoint/2010/main" val="34718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IMDB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6" y="1281569"/>
            <a:ext cx="4113213" cy="3035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86282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IMDB </a:t>
            </a:r>
            <a:r>
              <a:rPr lang="zh-CN" altLang="en-US" sz="2000" dirty="0"/>
              <a:t>是电影</a:t>
            </a:r>
            <a:r>
              <a:rPr lang="zh-CN" altLang="en-US" sz="2000" dirty="0" smtClean="0"/>
              <a:t>评论情感分类（正面和负面）任务，一经典</a:t>
            </a:r>
            <a:r>
              <a:rPr lang="en-US" altLang="zh-CN" sz="2000" dirty="0" smtClean="0"/>
              <a:t>NLP</a:t>
            </a:r>
            <a:r>
              <a:rPr lang="zh-CN" altLang="en-US" sz="2000" dirty="0" smtClean="0"/>
              <a:t>数据集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19843" y="4498155"/>
            <a:ext cx="9104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</a:t>
            </a:r>
            <a:r>
              <a:rPr lang="zh-CN" altLang="en-US" sz="2000" dirty="0" smtClean="0"/>
              <a:t>成功关键在于</a:t>
            </a:r>
            <a:r>
              <a:rPr lang="zh-CN" altLang="en-US" sz="2000" dirty="0"/>
              <a:t>通过门控 </a:t>
            </a:r>
            <a:r>
              <a:rPr lang="en-US" altLang="zh-CN" sz="2000" dirty="0"/>
              <a:t>RNN</a:t>
            </a:r>
            <a:r>
              <a:rPr lang="zh-CN" altLang="en-US" sz="2000" dirty="0" smtClean="0"/>
              <a:t>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记忆与处理结合</a:t>
            </a:r>
            <a:r>
              <a:rPr lang="zh-CN" altLang="en-US" sz="2000" dirty="0" smtClean="0"/>
              <a:t>，兼顾长期</a:t>
            </a:r>
            <a:r>
              <a:rPr lang="zh-CN" altLang="en-US" sz="2000" dirty="0"/>
              <a:t>依赖和语义理解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032250" y="1829809"/>
                <a:ext cx="534590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err="1"/>
                  <a:t>HiPPO</a:t>
                </a:r>
                <a:r>
                  <a:rPr lang="en-US" altLang="zh-CN" sz="2000" dirty="0"/>
                  <a:t>-RNN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/>
                  <a:t>LSTM</a:t>
                </a:r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err="1"/>
                  <a:t>HiPPO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不仅能记忆，</a:t>
                </a: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也能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胜任</a:t>
                </a:r>
                <a:r>
                  <a:rPr lang="en-US" altLang="zh-CN" sz="2000" dirty="0" smtClean="0">
                    <a:solidFill>
                      <a:srgbClr val="1D1D1F"/>
                    </a:solidFill>
                    <a:latin typeface="system-ui"/>
                  </a:rPr>
                  <a:t>NLP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err="1"/>
                  <a:t>expRNN</a:t>
                </a: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差</a:t>
                </a:r>
                <a:endParaRPr lang="en-US" altLang="zh-CN" sz="2000" dirty="0">
                  <a:solidFill>
                    <a:srgbClr val="1D1D1F"/>
                  </a:solidFill>
                  <a:latin typeface="system-ui"/>
                </a:endParaRPr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单纯长程记忆不够，还需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具备处理能力</a:t>
                </a:r>
                <a:endParaRPr lang="zh-CN" altLang="en-US" sz="2000" dirty="0">
                  <a:solidFill>
                    <a:srgbClr val="1D1D1F"/>
                  </a:solidFill>
                  <a:latin typeface="system-ui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250" y="1829809"/>
                <a:ext cx="5345904" cy="1938992"/>
              </a:xfrm>
              <a:prstGeom prst="rect">
                <a:avLst/>
              </a:prstGeom>
              <a:blipFill>
                <a:blip r:embed="rId4"/>
                <a:stretch>
                  <a:fillRect l="-1026" b="-2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Mackey-Glass</a:t>
            </a:r>
            <a:endParaRPr lang="en-US" altLang="zh-CN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14593"/>
          <a:stretch/>
        </p:blipFill>
        <p:spPr>
          <a:xfrm>
            <a:off x="96405" y="1124081"/>
            <a:ext cx="3413548" cy="704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525" y="64018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Mackey-Glass</a:t>
            </a:r>
            <a:r>
              <a:rPr lang="zh-CN" altLang="en-US" sz="2000" dirty="0" smtClean="0"/>
              <a:t>是科学</a:t>
            </a:r>
            <a:r>
              <a:rPr lang="zh-CN" altLang="en-US" sz="2000" dirty="0"/>
              <a:t>计算和</a:t>
            </a:r>
            <a:r>
              <a:rPr lang="zh-CN" altLang="en-US" sz="2000" dirty="0" smtClean="0"/>
              <a:t>物理模拟的经典任务，测试复杂动力学建模</a:t>
            </a:r>
            <a:r>
              <a:rPr lang="zh-CN" altLang="en-US" sz="2000" dirty="0"/>
              <a:t>能力</a:t>
            </a:r>
          </a:p>
        </p:txBody>
      </p:sp>
      <p:sp>
        <p:nvSpPr>
          <p:cNvPr id="5" name="矩形 4"/>
          <p:cNvSpPr/>
          <p:nvPr/>
        </p:nvSpPr>
        <p:spPr>
          <a:xfrm>
            <a:off x="3619500" y="1150952"/>
            <a:ext cx="5632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产生</a:t>
            </a:r>
            <a:r>
              <a:rPr lang="zh-CN" altLang="en-US" sz="2000" dirty="0"/>
              <a:t>看似随机但</a:t>
            </a:r>
            <a:r>
              <a:rPr lang="zh-CN" altLang="en-US" sz="2000" dirty="0" smtClean="0"/>
              <a:t>实际确定序列，预测未来</a:t>
            </a:r>
            <a:r>
              <a:rPr lang="en-US" altLang="zh-CN" sz="2000" dirty="0" smtClean="0"/>
              <a:t>15</a:t>
            </a:r>
            <a:r>
              <a:rPr lang="zh-CN" altLang="en-US" sz="2000" dirty="0" smtClean="0"/>
              <a:t>步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对</a:t>
            </a:r>
            <a:r>
              <a:rPr lang="zh-CN" altLang="en-US" sz="2000" dirty="0"/>
              <a:t>初始条件极其</a:t>
            </a:r>
            <a:r>
              <a:rPr lang="zh-CN" altLang="en-US" sz="2000" dirty="0" smtClean="0"/>
              <a:t>敏感，任务非常困难</a:t>
            </a:r>
            <a:endParaRPr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16" y="2094524"/>
            <a:ext cx="7797560" cy="25593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25" y="461998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超越专门</a:t>
            </a:r>
            <a:r>
              <a:rPr lang="zh-CN" altLang="en-US" sz="2000" dirty="0"/>
              <a:t>为混沌系统设计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LMU</a:t>
            </a:r>
            <a:r>
              <a:rPr lang="zh-CN" altLang="en-US" sz="2000" dirty="0" smtClean="0"/>
              <a:t>非常惊人。其不仅记得</a:t>
            </a:r>
            <a:r>
              <a:rPr lang="zh-CN" altLang="en-US" sz="2000" dirty="0"/>
              <a:t>牢，</a:t>
            </a:r>
            <a:r>
              <a:rPr lang="zh-CN" altLang="en-US" sz="2000" dirty="0" smtClean="0"/>
              <a:t>还懂得深</a:t>
            </a:r>
            <a:endParaRPr lang="en-US" altLang="zh-CN" sz="2000" dirty="0" smtClean="0"/>
          </a:p>
        </p:txBody>
      </p:sp>
      <p:sp>
        <p:nvSpPr>
          <p:cNvPr id="7" name="矩形 6"/>
          <p:cNvSpPr/>
          <p:nvPr/>
        </p:nvSpPr>
        <p:spPr>
          <a:xfrm>
            <a:off x="4244974" y="2168320"/>
            <a:ext cx="4537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HiPPO-LegS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最优</a:t>
            </a:r>
            <a:r>
              <a:rPr lang="zh-CN" altLang="en-US" sz="2000" dirty="0" smtClean="0"/>
              <a:t>，归一化</a:t>
            </a:r>
            <a:r>
              <a:rPr lang="en-US" altLang="zh-CN" sz="2000" dirty="0" smtClean="0"/>
              <a:t>MSE</a:t>
            </a:r>
            <a:r>
              <a:rPr lang="zh-CN" altLang="en-US" sz="2000" dirty="0" smtClean="0"/>
              <a:t>降低</a:t>
            </a:r>
            <a:r>
              <a:rPr lang="en-US" altLang="zh-CN" sz="2000" dirty="0"/>
              <a:t>30</a:t>
            </a:r>
            <a:r>
              <a:rPr lang="en-US" altLang="zh-CN" sz="2000" dirty="0" smtClean="0"/>
              <a:t>%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933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Additional Analysis and Ablations of 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21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Gated RNN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/>
              <p:cNvSpPr/>
              <p:nvPr/>
            </p:nvSpPr>
            <p:spPr>
              <a:xfrm>
                <a:off x="3469868" y="2184617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椭圆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868" y="2184617"/>
                <a:ext cx="540000" cy="54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>
            <a:endCxn id="4" idx="2"/>
          </p:cNvCxnSpPr>
          <p:nvPr/>
        </p:nvCxnSpPr>
        <p:spPr>
          <a:xfrm>
            <a:off x="2823559" y="2454617"/>
            <a:ext cx="646309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202169" y="2183282"/>
                <a:ext cx="7276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169" y="2183282"/>
                <a:ext cx="72769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030620" y="4448655"/>
                <a:ext cx="4735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20" y="4448655"/>
                <a:ext cx="47352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/>
          <p:nvPr/>
        </p:nvCxnSpPr>
        <p:spPr>
          <a:xfrm>
            <a:off x="4010809" y="2454617"/>
            <a:ext cx="2318740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329549" y="2243756"/>
                <a:ext cx="482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49" y="2243756"/>
                <a:ext cx="4824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3230775" y="2724617"/>
            <a:ext cx="509093" cy="1813786"/>
            <a:chOff x="3230775" y="2724617"/>
            <a:chExt cx="509093" cy="1813786"/>
          </a:xfrm>
        </p:grpSpPr>
        <p:sp>
          <p:nvSpPr>
            <p:cNvPr id="30" name="弧形 29"/>
            <p:cNvSpPr/>
            <p:nvPr/>
          </p:nvSpPr>
          <p:spPr>
            <a:xfrm rot="5400000">
              <a:off x="3494288" y="3863650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30" idx="0"/>
              <a:endCxn id="4" idx="4"/>
            </p:cNvCxnSpPr>
            <p:nvPr/>
          </p:nvCxnSpPr>
          <p:spPr>
            <a:xfrm flipV="1">
              <a:off x="3728747" y="2724617"/>
              <a:ext cx="11121" cy="1257177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30" idx="2"/>
            </p:cNvCxnSpPr>
            <p:nvPr/>
          </p:nvCxnSpPr>
          <p:spPr>
            <a:xfrm flipH="1">
              <a:off x="3348919" y="4098109"/>
              <a:ext cx="261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 rot="16200000">
              <a:off x="3232604" y="4094671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连接符 37"/>
            <p:cNvCxnSpPr>
              <a:endCxn id="36" idx="0"/>
            </p:cNvCxnSpPr>
            <p:nvPr/>
          </p:nvCxnSpPr>
          <p:spPr>
            <a:xfrm flipV="1">
              <a:off x="3230775" y="4212815"/>
              <a:ext cx="1" cy="32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337999" y="1855111"/>
                <a:ext cx="2586029" cy="413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999" y="1855111"/>
                <a:ext cx="2586029" cy="4138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52636" y="1294239"/>
                <a:ext cx="7701660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∘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∘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tanh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36" y="1294239"/>
                <a:ext cx="7701660" cy="439736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806598" y="660814"/>
                <a:ext cx="3522951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98" y="660814"/>
                <a:ext cx="3522951" cy="5529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95466" y="184903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问题：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同时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负责策略和记忆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1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Additional Analysis and Ablations of HiPPO</a:t>
            </a:r>
          </a:p>
        </p:txBody>
      </p:sp>
      <p:sp>
        <p:nvSpPr>
          <p:cNvPr id="3" name="矩形 2"/>
          <p:cNvSpPr/>
          <p:nvPr/>
        </p:nvSpPr>
        <p:spPr>
          <a:xfrm>
            <a:off x="9525" y="64222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system-ui"/>
              </a:rPr>
              <a:t>更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清晰</a:t>
            </a:r>
            <a:r>
              <a:rPr lang="zh-CN" altLang="en-US" sz="2000" dirty="0" smtClean="0"/>
              <a:t>揭示</a:t>
            </a:r>
            <a:r>
              <a:rPr lang="en-US" altLang="zh-CN" sz="2000" dirty="0" err="1" smtClean="0">
                <a:solidFill>
                  <a:srgbClr val="1D1D1F"/>
                </a:solidFill>
                <a:latin typeface="system-ui"/>
              </a:rPr>
              <a:t>HiPPO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推导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的记忆更新机制</a:t>
            </a:r>
            <a:endParaRPr lang="zh-CN" alt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429028" y="1511132"/>
                <a:ext cx="366712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0,100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采样长度</a:t>
                </a:r>
                <a:r>
                  <a:rPr lang="en-US" altLang="zh-CN" sz="2000" dirty="0" smtClean="0"/>
                  <a:t>1000</a:t>
                </a:r>
                <a:r>
                  <a:rPr lang="zh-CN" altLang="en-US" sz="2000" dirty="0" smtClean="0"/>
                  <a:t>序列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用</a:t>
                </a:r>
                <a:r>
                  <a:rPr lang="en-US" altLang="zh-CN" sz="2000" dirty="0" smtClean="0"/>
                  <a:t>F.5</a:t>
                </a:r>
                <a:r>
                  <a:rPr lang="zh-CN" altLang="en-US" sz="2000" dirty="0" smtClean="0"/>
                  <a:t>方法</a:t>
                </a:r>
                <a:r>
                  <a:rPr lang="zh-CN" altLang="en-US" sz="2000" dirty="0"/>
                  <a:t>对</a:t>
                </a:r>
                <a:r>
                  <a:rPr lang="zh-CN" altLang="en-US" sz="2000" dirty="0" smtClean="0"/>
                  <a:t>其记忆和重建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028" y="1511132"/>
                <a:ext cx="3667126" cy="707886"/>
              </a:xfrm>
              <a:prstGeom prst="rect">
                <a:avLst/>
              </a:prstGeom>
              <a:blipFill>
                <a:blip r:embed="rId3"/>
                <a:stretch>
                  <a:fillRect l="-1830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08893" y="1726492"/>
                <a:ext cx="50342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000" i="1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zh-CN" sz="2000" i="1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93" y="1726492"/>
                <a:ext cx="5034263" cy="400110"/>
              </a:xfrm>
              <a:prstGeom prst="rect">
                <a:avLst/>
              </a:prstGeom>
              <a:blipFill>
                <a:blip r:embed="rId4"/>
                <a:stretch>
                  <a:fillRect t="-116667" r="-7990" b="-17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t="2618" r="33647" b="12699"/>
          <a:stretch/>
        </p:blipFill>
        <p:spPr>
          <a:xfrm>
            <a:off x="1279743" y="2460451"/>
            <a:ext cx="6843071" cy="25421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3362" y="1192587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构造</a:t>
            </a:r>
            <a:r>
              <a:rPr lang="zh-CN" altLang="en-US" sz="2000" b="1" dirty="0" smtClean="0">
                <a:solidFill>
                  <a:srgbClr val="FF0000"/>
                </a:solidFill>
                <a:latin typeface="system-ui"/>
              </a:rPr>
              <a:t>简单</a:t>
            </a:r>
            <a:r>
              <a:rPr lang="zh-CN" altLang="en-US" sz="2000" b="1" dirty="0">
                <a:solidFill>
                  <a:srgbClr val="FF0000"/>
                </a:solidFill>
                <a:latin typeface="system-ui"/>
              </a:rPr>
              <a:t>且确定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而非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随机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5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LegT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Window Length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66884" t="3123" r="524" b="12918"/>
          <a:stretch/>
        </p:blipFill>
        <p:spPr>
          <a:xfrm>
            <a:off x="2429175" y="1039439"/>
            <a:ext cx="4285650" cy="3213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4469938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LegT </a:t>
                </a:r>
                <a:r>
                  <a:rPr lang="zh-CN" altLang="en-US" sz="2000" dirty="0"/>
                  <a:t>对窗口长度</a:t>
                </a:r>
                <a14:m>
                  <m:oMath xmlns:m="http://schemas.openxmlformats.org/officeDocument/2006/math">
                    <m:r>
                      <a:rPr lang="el-GR" altLang="zh-CN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敏感，</a:t>
                </a:r>
                <a:r>
                  <a:rPr lang="el-GR" altLang="zh-CN" sz="2000" dirty="0"/>
                  <a:t> </a:t>
                </a:r>
                <a14:m>
                  <m:oMath xmlns:m="http://schemas.openxmlformats.org/officeDocument/2006/math">
                    <m:r>
                      <a:rPr lang="el-GR" altLang="zh-CN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不当会产生重建</a:t>
                </a:r>
                <a:r>
                  <a:rPr lang="zh-CN" altLang="en-US" sz="2000" dirty="0"/>
                  <a:t>误差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69938"/>
                <a:ext cx="914400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9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Generalized </a:t>
            </a:r>
            <a:r>
              <a:rPr lang="en-US" altLang="zh-CN" sz="2400" dirty="0"/>
              <a:t>LagT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6855" y="529684"/>
                <a:ext cx="8794750" cy="96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l-GR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/>
                  <a:t>控制原始测度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：影响</a:t>
                </a:r>
                <a:r>
                  <a:rPr lang="zh-CN" altLang="en-US" sz="2000" dirty="0"/>
                  <a:t>基底</a:t>
                </a:r>
                <a:r>
                  <a:rPr lang="zh-CN" altLang="en-US" sz="2000" dirty="0" smtClean="0"/>
                  <a:t>函数形状</a:t>
                </a:r>
                <a:r>
                  <a:rPr lang="zh-CN" altLang="en-US" sz="2000" dirty="0"/>
                  <a:t>和正交性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/>
                  <a:t>控制</a:t>
                </a:r>
                <a:r>
                  <a:rPr lang="zh-CN" altLang="en-US" sz="2000" dirty="0"/>
                  <a:t>倾斜</a:t>
                </a:r>
                <a:r>
                  <a:rPr lang="zh-CN" altLang="en-US" sz="2000" dirty="0" smtClean="0"/>
                  <a:t>强度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dirty="0" smtClean="0"/>
                  <a:t>：改变</a:t>
                </a:r>
                <a:r>
                  <a:rPr lang="zh-CN" altLang="en-US" sz="2000" dirty="0"/>
                  <a:t>原始</a:t>
                </a:r>
                <a:r>
                  <a:rPr lang="zh-CN" altLang="en-US" sz="2000" dirty="0" smtClean="0"/>
                  <a:t>测度，使微分方程更易求解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5" y="529684"/>
                <a:ext cx="8794750" cy="967829"/>
              </a:xfrm>
              <a:prstGeom prst="rect">
                <a:avLst/>
              </a:prstGeom>
              <a:blipFill>
                <a:blip r:embed="rId3"/>
                <a:stretch>
                  <a:fillRect l="-624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119" t="1336" r="66682" b="20592"/>
          <a:stretch/>
        </p:blipFill>
        <p:spPr>
          <a:xfrm>
            <a:off x="143540" y="1562404"/>
            <a:ext cx="3110023" cy="2303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3897473"/>
                <a:ext cx="3616694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/>
                  <a:t>现象：小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>
                    <a:sym typeface="Symbol" panose="05050102010706020507" pitchFamily="18" charset="2"/>
                  </a:rPr>
                  <a:t></a:t>
                </a:r>
                <a:r>
                  <a:rPr lang="zh-CN" altLang="en-US" sz="2000" dirty="0" smtClean="0"/>
                  <a:t>小误差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分析：小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sym typeface="Symbol" panose="05050102010706020507" pitchFamily="18" charset="2"/>
                  </a:rPr>
                  <a:t> </a:t>
                </a:r>
                <a:r>
                  <a:rPr lang="zh-CN" altLang="en-US" sz="2000" dirty="0" smtClean="0"/>
                  <a:t>平坦权重 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低频</a:t>
                </a:r>
                <a:r>
                  <a:rPr lang="zh-CN" altLang="en-US" sz="2000" dirty="0" smtClean="0"/>
                  <a:t>捕捉能力强，适合平滑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1D1D1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7473"/>
                <a:ext cx="3616694" cy="1015663"/>
              </a:xfrm>
              <a:prstGeom prst="rect">
                <a:avLst/>
              </a:prstGeom>
              <a:blipFill>
                <a:blip r:embed="rId5"/>
                <a:stretch>
                  <a:fillRect l="-1686" t="-4192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34678" t="2287" r="812" b="20781"/>
          <a:stretch/>
        </p:blipFill>
        <p:spPr>
          <a:xfrm>
            <a:off x="3418367" y="1554980"/>
            <a:ext cx="5700675" cy="2267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520546" y="3897474"/>
                <a:ext cx="559849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/>
                  <a:t>现象：较大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/>
                  <a:t>重建不稳定</a:t>
                </a:r>
                <a:endParaRPr lang="en-US" altLang="zh-CN" sz="2000" dirty="0" smtClean="0"/>
              </a:p>
              <a:p>
                <a:r>
                  <a:rPr lang="zh-CN" altLang="en-US" sz="2000" dirty="0"/>
                  <a:t>分析</a:t>
                </a:r>
                <a:r>
                  <a:rPr lang="zh-CN" altLang="en-US" sz="2000" dirty="0" smtClean="0"/>
                  <a:t>：较大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/>
                  <a:t>使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衰减快</a:t>
                </a:r>
                <a:r>
                  <a:rPr lang="zh-CN" altLang="en-US" sz="2000" dirty="0" smtClean="0"/>
                  <a:t>，更关注新数据而遗忘过去信息，无法</a:t>
                </a:r>
                <a:r>
                  <a:rPr lang="zh-CN" altLang="en-US" sz="2000" dirty="0"/>
                  <a:t>有效捕捉长期</a:t>
                </a:r>
                <a:r>
                  <a:rPr lang="zh-CN" altLang="en-US" sz="2000" dirty="0" smtClean="0"/>
                  <a:t>依赖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46" y="3897474"/>
                <a:ext cx="5598496" cy="1015663"/>
              </a:xfrm>
              <a:prstGeom prst="rect">
                <a:avLst/>
              </a:prstGeom>
              <a:blipFill>
                <a:blip r:embed="rId6"/>
                <a:stretch>
                  <a:fillRect l="-1198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375866" y="1860550"/>
                <a:ext cx="8608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/>
                  <a:t>固定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66" y="1860550"/>
                <a:ext cx="860877" cy="400110"/>
              </a:xfrm>
              <a:prstGeom prst="rect">
                <a:avLst/>
              </a:prstGeom>
              <a:blipFill>
                <a:blip r:embed="rId7"/>
                <a:stretch>
                  <a:fillRect l="-3546" t="-7576" r="-7092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785816" y="1860550"/>
                <a:ext cx="8608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l-GR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/>
                  <a:t>固定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816" y="1860550"/>
                <a:ext cx="860877" cy="400110"/>
              </a:xfrm>
              <a:prstGeom prst="rect">
                <a:avLst/>
              </a:prstGeom>
              <a:blipFill>
                <a:blip r:embed="rId8"/>
                <a:stretch>
                  <a:fillRect t="-7576" r="-7092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29020" y="1867301"/>
                <a:ext cx="8693692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实验</a:t>
                </a:r>
                <a:r>
                  <a:rPr lang="zh-CN" altLang="en-US" sz="2000" dirty="0"/>
                  <a:t>已</a:t>
                </a:r>
                <a:r>
                  <a:rPr lang="zh-CN" altLang="en-US" sz="2000" dirty="0" smtClean="0"/>
                  <a:t>分析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/>
                  <a:t>影响</a:t>
                </a:r>
                <a:r>
                  <a:rPr lang="zh-CN" altLang="en-US" sz="2000" dirty="0"/>
                  <a:t>，</a:t>
                </a:r>
                <a:r>
                  <a:rPr lang="zh-CN" altLang="en-US" sz="2000" dirty="0" smtClean="0"/>
                  <a:t>但理论机制未完全揭示，是一研究课题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理论</a:t>
                </a:r>
                <a:r>
                  <a:rPr lang="zh-CN" altLang="en-US" sz="2000" dirty="0" smtClean="0">
                    <a:sym typeface="Symbol" panose="05050102010706020507" pitchFamily="18" charset="2"/>
                  </a:rPr>
                  <a:t></a:t>
                </a:r>
                <a:r>
                  <a:rPr lang="zh-CN" altLang="en-US" sz="2000" dirty="0" smtClean="0"/>
                  <a:t>超参优化策略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</a:t>
                </a:r>
                <a:r>
                  <a:rPr lang="zh-CN" altLang="en-US" sz="2000" dirty="0" smtClean="0"/>
                  <a:t>最优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20" y="1867301"/>
                <a:ext cx="8693692" cy="1015663"/>
              </a:xfrm>
              <a:prstGeom prst="rect">
                <a:avLst/>
              </a:prstGeom>
              <a:blipFill>
                <a:blip r:embed="rId9"/>
                <a:stretch>
                  <a:fillRect l="-771" b="-4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LegS</a:t>
            </a:r>
            <a:r>
              <a:rPr lang="en-US" altLang="zh-CN" sz="2400" dirty="0" smtClean="0"/>
              <a:t> VS </a:t>
            </a:r>
            <a:r>
              <a:rPr lang="en-US" altLang="zh-CN" sz="2400" dirty="0"/>
              <a:t>LegT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1091010"/>
                <a:ext cx="9107239" cy="2590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err="1" smtClean="0"/>
                  <a:t>LegS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无</a:t>
                </a:r>
                <a:r>
                  <a:rPr lang="zh-CN" altLang="en-US" sz="2000" dirty="0" smtClean="0"/>
                  <a:t>时间尺度超参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/>
                  <a:t>若</a:t>
                </a:r>
                <a:r>
                  <a:rPr lang="en-US" altLang="zh-CN" sz="2000" dirty="0" err="1"/>
                  <a:t>LegT</a:t>
                </a:r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/>
                  <a:t>，当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000" dirty="0"/>
                  <a:t>时</a:t>
                </a:r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两者测度</a:t>
                </a:r>
                <a:r>
                  <a:rPr lang="zh-CN" altLang="en-US" sz="2000" dirty="0"/>
                  <a:t>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尽管记忆机制不同（</a:t>
                </a: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缩放</a:t>
                </a:r>
                <a:r>
                  <a:rPr lang="en-US" altLang="zh-CN" sz="2000" dirty="0">
                    <a:solidFill>
                      <a:srgbClr val="1D1D1F"/>
                    </a:solidFill>
                    <a:latin typeface="system-ui"/>
                  </a:rPr>
                  <a:t>vs</a:t>
                </a: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滑动），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相同</a:t>
                </a:r>
                <a:endParaRPr lang="en-US" altLang="zh-CN" sz="2000" dirty="0" smtClean="0">
                  <a:solidFill>
                    <a:srgbClr val="1D1D1F"/>
                  </a:solidFill>
                  <a:latin typeface="system-ui"/>
                </a:endParaRPr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因</a:t>
                </a:r>
                <a:r>
                  <a:rPr lang="en-US" altLang="zh-CN" sz="2000" dirty="0" err="1" smtClean="0"/>
                  <a:t>LegT</a:t>
                </a:r>
                <a:r>
                  <a:rPr lang="zh-CN" altLang="en-US" sz="2000" dirty="0" smtClean="0"/>
                  <a:t>滑动而</a:t>
                </a:r>
                <a:r>
                  <a:rPr lang="zh-CN" altLang="en-US" sz="2000" dirty="0"/>
                  <a:t>非缩放</a:t>
                </a:r>
                <a:r>
                  <a:rPr lang="zh-CN" altLang="en-US" sz="2000" dirty="0" smtClean="0"/>
                  <a:t>窗口，</a:t>
                </a:r>
                <a:r>
                  <a:rPr lang="zh-CN" altLang="en-US" sz="2000" dirty="0"/>
                  <a:t>在线更新需对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近似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1010"/>
                <a:ext cx="9107239" cy="2590902"/>
              </a:xfrm>
              <a:prstGeom prst="rect">
                <a:avLst/>
              </a:prstGeom>
              <a:blipFill>
                <a:blip r:embed="rId3"/>
                <a:stretch>
                  <a:fillRect l="-602" b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42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6314" y="737336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>
                <a:solidFill>
                  <a:srgbClr val="C00000"/>
                </a:solidFill>
              </a:rPr>
              <a:t>摘要和结论</a:t>
            </a:r>
          </a:p>
        </p:txBody>
      </p:sp>
    </p:spTree>
    <p:extLst>
      <p:ext uri="{BB962C8B-B14F-4D97-AF65-F5344CB8AC3E}">
        <p14:creationId xmlns:p14="http://schemas.microsoft.com/office/powerpoint/2010/main" val="35874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Abstract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-19051" y="678885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问题、贡献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实验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57152" y="1150762"/>
            <a:ext cx="91249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问题：</a:t>
            </a:r>
            <a:r>
              <a:rPr lang="zh-CN" altLang="en-US" sz="2000" dirty="0" smtClean="0"/>
              <a:t>序列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增量式表示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缺乏</a:t>
            </a:r>
            <a:r>
              <a:rPr lang="zh-CN" altLang="en-US" sz="2000" dirty="0"/>
              <a:t>统一理论</a:t>
            </a:r>
            <a:r>
              <a:rPr lang="zh-CN" altLang="en-US" sz="2000" dirty="0" smtClean="0"/>
              <a:t>框架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时间尺度</a:t>
            </a:r>
            <a:r>
              <a:rPr lang="zh-CN" altLang="en-US" sz="2000" dirty="0"/>
              <a:t>敏感</a:t>
            </a:r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贡献：</a:t>
            </a:r>
            <a:r>
              <a:rPr lang="zh-CN" altLang="en-US" sz="2000" dirty="0" smtClean="0"/>
              <a:t>在线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通用理论框架</a:t>
            </a:r>
            <a:r>
              <a:rPr lang="en-US" altLang="zh-CN" sz="2000" dirty="0" err="1" smtClean="0"/>
              <a:t>HiPPO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从</a:t>
            </a:r>
            <a:r>
              <a:rPr lang="zh-CN" altLang="en-US" sz="2000" dirty="0"/>
              <a:t>第一性原理推导并</a:t>
            </a:r>
            <a:r>
              <a:rPr lang="zh-CN" altLang="en-US" sz="2000" b="1" dirty="0">
                <a:solidFill>
                  <a:srgbClr val="FF0000"/>
                </a:solidFill>
              </a:rPr>
              <a:t>解释</a:t>
            </a:r>
            <a:r>
              <a:rPr lang="en-US" altLang="zh-CN" sz="2000" dirty="0"/>
              <a:t>LMU</a:t>
            </a:r>
            <a:r>
              <a:rPr lang="zh-CN" altLang="en-US" sz="2000" dirty="0"/>
              <a:t>和门控</a:t>
            </a:r>
            <a:r>
              <a:rPr lang="zh-CN" altLang="en-US" sz="2000" dirty="0" smtClean="0"/>
              <a:t>机制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提出</a:t>
            </a:r>
            <a:r>
              <a:rPr lang="zh-CN" altLang="en-US" sz="2000" dirty="0"/>
              <a:t>鲁棒、快速</a:t>
            </a:r>
            <a:r>
              <a:rPr lang="zh-CN" altLang="en-US" sz="2000" dirty="0" smtClean="0"/>
              <a:t>、稳定、准确的</a:t>
            </a:r>
            <a:r>
              <a:rPr lang="en-US" altLang="zh-CN" sz="2000" dirty="0"/>
              <a:t>HiPPO-LegS </a:t>
            </a:r>
            <a:endParaRPr lang="zh-CN" altLang="en-US" sz="2000" dirty="0"/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实验</a:t>
            </a:r>
            <a:r>
              <a:rPr lang="zh-CN" altLang="en-US" sz="2000" dirty="0" smtClean="0"/>
              <a:t>：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SOTA</a:t>
            </a:r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标准测试（</a:t>
            </a:r>
            <a:r>
              <a:rPr lang="zh-CN" altLang="en-US" sz="2000" dirty="0"/>
              <a:t>通用能力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特殊测试（</a:t>
            </a:r>
            <a:r>
              <a:rPr lang="zh-CN" altLang="en-US" sz="2000" dirty="0"/>
              <a:t>特殊能力</a:t>
            </a:r>
            <a:r>
              <a:rPr lang="zh-CN" altLang="en-US" sz="2000" dirty="0" smtClean="0"/>
              <a:t>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Conclusion</a:t>
            </a:r>
          </a:p>
        </p:txBody>
      </p:sp>
      <p:sp>
        <p:nvSpPr>
          <p:cNvPr id="5" name="矩形 4"/>
          <p:cNvSpPr/>
          <p:nvPr/>
        </p:nvSpPr>
        <p:spPr>
          <a:xfrm>
            <a:off x="1" y="67545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理论、实践及未来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价值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1356485"/>
            <a:ext cx="90995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理论</a:t>
            </a:r>
            <a:r>
              <a:rPr lang="zh-CN" altLang="en-US" sz="2000" dirty="0" smtClean="0"/>
              <a:t>价值：提出</a:t>
            </a:r>
            <a:r>
              <a:rPr lang="en-US" altLang="zh-CN" sz="2000" dirty="0"/>
              <a:t>H</a:t>
            </a:r>
            <a:r>
              <a:rPr lang="en-US" altLang="zh-CN" sz="2000" dirty="0" smtClean="0"/>
              <a:t>iPPO</a:t>
            </a:r>
            <a:r>
              <a:rPr lang="zh-CN" altLang="en-US" sz="2000" dirty="0" smtClean="0"/>
              <a:t>框架，将序列记忆转为最优逼近系数迭代更新，</a:t>
            </a:r>
            <a:r>
              <a:rPr lang="zh-CN" altLang="en-US" sz="2000" dirty="0"/>
              <a:t>统一和解释现有记忆方法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实践</a:t>
            </a:r>
            <a:r>
              <a:rPr lang="zh-CN" altLang="en-US" sz="2000" dirty="0" smtClean="0"/>
              <a:t>价值：提出时间鲁棒、学得快、稳、准的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，实现</a:t>
            </a:r>
            <a:r>
              <a:rPr lang="zh-CN" altLang="en-US" sz="2000" dirty="0"/>
              <a:t>高效超长（</a:t>
            </a:r>
            <a:r>
              <a:rPr lang="zh-CN" altLang="en-US" sz="2000" b="1" dirty="0">
                <a:solidFill>
                  <a:srgbClr val="FF0000"/>
                </a:solidFill>
              </a:rPr>
              <a:t>百万步</a:t>
            </a:r>
            <a:r>
              <a:rPr lang="zh-CN" altLang="en-US" sz="2000" dirty="0"/>
              <a:t>）序列处理能力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未来</a:t>
            </a:r>
            <a:r>
              <a:rPr lang="zh-CN" altLang="en-US" sz="2000" dirty="0"/>
              <a:t>价值</a:t>
            </a:r>
            <a:r>
              <a:rPr lang="zh-CN" altLang="en-US" sz="2000" dirty="0" smtClean="0"/>
              <a:t>：可</a:t>
            </a:r>
            <a:r>
              <a:rPr lang="zh-CN" altLang="en-US" sz="2000" dirty="0"/>
              <a:t>集成</a:t>
            </a:r>
            <a:r>
              <a:rPr lang="zh-CN" altLang="en-US" sz="2000" dirty="0" smtClean="0"/>
              <a:t>到具有记忆需求模型，有望</a:t>
            </a:r>
            <a:r>
              <a:rPr lang="zh-CN" altLang="en-US" sz="2000" dirty="0"/>
              <a:t>在</a:t>
            </a:r>
            <a:r>
              <a:rPr lang="zh-CN" altLang="en-US" sz="2000" dirty="0" smtClean="0"/>
              <a:t>语音、视频、</a:t>
            </a:r>
            <a:r>
              <a:rPr lang="zh-CN" altLang="en-US" sz="2000" dirty="0"/>
              <a:t>强化</a:t>
            </a:r>
            <a:r>
              <a:rPr lang="zh-CN" altLang="en-US" sz="2000" dirty="0" smtClean="0"/>
              <a:t>学习等真实大规模</a:t>
            </a:r>
            <a:r>
              <a:rPr lang="zh-CN" altLang="en-US" sz="2000" dirty="0"/>
              <a:t>任务中发挥重要</a:t>
            </a:r>
            <a:r>
              <a:rPr lang="zh-CN" altLang="en-US" sz="2000" dirty="0" smtClean="0"/>
              <a:t>作用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0" y="4633749"/>
            <a:ext cx="9144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世界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组成</a:t>
            </a:r>
            <a:r>
              <a:rPr lang="zh-CN" altLang="en-US" sz="2000" dirty="0"/>
              <a:t>部分</a:t>
            </a:r>
            <a:r>
              <a:rPr lang="zh-CN" altLang="en-US" sz="2000" dirty="0" smtClean="0"/>
              <a:t>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来源</a:t>
            </a:r>
            <a:r>
              <a:rPr lang="zh-CN" altLang="en-US" sz="2000" dirty="0" smtClean="0"/>
              <a:t>世界，</a:t>
            </a:r>
            <a:r>
              <a:rPr lang="zh-CN" altLang="en-US" sz="2000" b="1" dirty="0">
                <a:solidFill>
                  <a:srgbClr val="FF0000"/>
                </a:solidFill>
              </a:rPr>
              <a:t>支撑</a:t>
            </a:r>
            <a:r>
              <a:rPr lang="zh-CN" altLang="en-US" sz="2000" dirty="0" smtClean="0"/>
              <a:t>世界，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填补</a:t>
            </a:r>
            <a:r>
              <a:rPr lang="zh-CN" altLang="en-US" sz="2000" dirty="0" smtClean="0"/>
              <a:t>世界，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统一</a:t>
            </a:r>
            <a:r>
              <a:rPr lang="zh-CN" altLang="en-US" sz="2000" dirty="0" smtClean="0"/>
              <a:t>世界</a:t>
            </a:r>
            <a:r>
              <a:rPr lang="zh-CN" altLang="en-US" sz="2000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发展</a:t>
            </a:r>
            <a:r>
              <a:rPr lang="zh-CN" altLang="en-US" sz="2000" dirty="0"/>
              <a:t>世界</a:t>
            </a:r>
          </a:p>
        </p:txBody>
      </p:sp>
    </p:spTree>
    <p:extLst>
      <p:ext uri="{BB962C8B-B14F-4D97-AF65-F5344CB8AC3E}">
        <p14:creationId xmlns:p14="http://schemas.microsoft.com/office/powerpoint/2010/main" val="105028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隐状态差分投影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/>
              <p:cNvSpPr/>
              <p:nvPr/>
            </p:nvSpPr>
            <p:spPr>
              <a:xfrm>
                <a:off x="2668572" y="1485966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椭圆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572" y="1485966"/>
                <a:ext cx="540000" cy="54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>
            <a:endCxn id="4" idx="2"/>
          </p:cNvCxnSpPr>
          <p:nvPr/>
        </p:nvCxnSpPr>
        <p:spPr>
          <a:xfrm>
            <a:off x="2022263" y="1755966"/>
            <a:ext cx="646309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00873" y="1484631"/>
                <a:ext cx="7276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873" y="1484631"/>
                <a:ext cx="72769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229324" y="3750004"/>
                <a:ext cx="4735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324" y="3750004"/>
                <a:ext cx="47352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/>
          <p:nvPr/>
        </p:nvCxnSpPr>
        <p:spPr>
          <a:xfrm>
            <a:off x="3209513" y="1755966"/>
            <a:ext cx="2318740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528253" y="1545105"/>
                <a:ext cx="482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53" y="1545105"/>
                <a:ext cx="4824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4192186" y="1759374"/>
            <a:ext cx="255126" cy="600361"/>
            <a:chOff x="4202450" y="1193458"/>
            <a:chExt cx="224600" cy="445829"/>
          </a:xfrm>
        </p:grpSpPr>
        <p:sp>
          <p:nvSpPr>
            <p:cNvPr id="25" name="弧形 24"/>
            <p:cNvSpPr/>
            <p:nvPr/>
          </p:nvSpPr>
          <p:spPr>
            <a:xfrm>
              <a:off x="4202450" y="1193458"/>
              <a:ext cx="224600" cy="246841"/>
            </a:xfrm>
            <a:prstGeom prst="arc">
              <a:avLst/>
            </a:prstGeom>
            <a:ln w="12700" cap="rnd">
              <a:solidFill>
                <a:srgbClr val="FF0000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7" name="直接箭头连接符 26"/>
            <p:cNvCxnSpPr>
              <a:stCxn id="25" idx="2"/>
            </p:cNvCxnSpPr>
            <p:nvPr/>
          </p:nvCxnSpPr>
          <p:spPr>
            <a:xfrm>
              <a:off x="4427050" y="1316879"/>
              <a:ext cx="0" cy="322408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204482" y="2359735"/>
                <a:ext cx="4856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482" y="2359735"/>
                <a:ext cx="485660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429479" y="2025966"/>
            <a:ext cx="509093" cy="1813786"/>
            <a:chOff x="3230775" y="2724617"/>
            <a:chExt cx="509093" cy="1813786"/>
          </a:xfrm>
        </p:grpSpPr>
        <p:sp>
          <p:nvSpPr>
            <p:cNvPr id="30" name="弧形 29"/>
            <p:cNvSpPr/>
            <p:nvPr/>
          </p:nvSpPr>
          <p:spPr>
            <a:xfrm rot="5400000">
              <a:off x="3494288" y="3863650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30" idx="0"/>
              <a:endCxn id="4" idx="4"/>
            </p:cNvCxnSpPr>
            <p:nvPr/>
          </p:nvCxnSpPr>
          <p:spPr>
            <a:xfrm flipV="1">
              <a:off x="3728747" y="2724617"/>
              <a:ext cx="11121" cy="1257177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30" idx="2"/>
            </p:cNvCxnSpPr>
            <p:nvPr/>
          </p:nvCxnSpPr>
          <p:spPr>
            <a:xfrm flipH="1">
              <a:off x="3348919" y="4098109"/>
              <a:ext cx="261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 rot="16200000">
              <a:off x="3232604" y="4094671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连接符 37"/>
            <p:cNvCxnSpPr>
              <a:endCxn id="36" idx="0"/>
            </p:cNvCxnSpPr>
            <p:nvPr/>
          </p:nvCxnSpPr>
          <p:spPr>
            <a:xfrm flipV="1">
              <a:off x="3230775" y="4212815"/>
              <a:ext cx="1" cy="32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/>
          <p:cNvCxnSpPr>
            <a:endCxn id="36" idx="2"/>
          </p:cNvCxnSpPr>
          <p:nvPr/>
        </p:nvCxnSpPr>
        <p:spPr>
          <a:xfrm flipV="1">
            <a:off x="1812674" y="3397849"/>
            <a:ext cx="734950" cy="1702"/>
          </a:xfrm>
          <a:prstGeom prst="line">
            <a:avLst/>
          </a:prstGeom>
          <a:ln w="127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166702" y="3114053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702" y="3114053"/>
                <a:ext cx="6973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441466" y="1146686"/>
                <a:ext cx="3325398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466" y="1146686"/>
                <a:ext cx="3325398" cy="405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25356" y="1835010"/>
                <a:ext cx="1790618" cy="429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b="1" i="1" dirty="0">
                  <a:solidFill>
                    <a:srgbClr val="FF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56" y="1835010"/>
                <a:ext cx="1790618" cy="429220"/>
              </a:xfrm>
              <a:prstGeom prst="rect">
                <a:avLst/>
              </a:prstGeom>
              <a:blipFill>
                <a:blip r:embed="rId10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616759" y="2359344"/>
                <a:ext cx="3235385" cy="43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b="1" i="1" dirty="0">
                  <a:solidFill>
                    <a:srgbClr val="FF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759" y="2359344"/>
                <a:ext cx="3235385" cy="434799"/>
              </a:xfrm>
              <a:prstGeom prst="rect">
                <a:avLst/>
              </a:prstGeom>
              <a:blipFill>
                <a:blip r:embed="rId11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/>
              <p:cNvSpPr/>
              <p:nvPr/>
            </p:nvSpPr>
            <p:spPr>
              <a:xfrm>
                <a:off x="4171466" y="3114294"/>
                <a:ext cx="540000" cy="54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椭圆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66" y="3114294"/>
                <a:ext cx="540000" cy="540000"/>
              </a:xfrm>
              <a:prstGeom prst="ellipse">
                <a:avLst/>
              </a:prstGeom>
              <a:blipFill>
                <a:blip r:embed="rId12"/>
                <a:stretch>
                  <a:fillRect l="-549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stCxn id="28" idx="2"/>
            <a:endCxn id="34" idx="0"/>
          </p:cNvCxnSpPr>
          <p:nvPr/>
        </p:nvCxnSpPr>
        <p:spPr>
          <a:xfrm flipH="1">
            <a:off x="4441466" y="2759845"/>
            <a:ext cx="5846" cy="3544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6" idx="2"/>
            <a:endCxn id="34" idx="2"/>
          </p:cNvCxnSpPr>
          <p:nvPr/>
        </p:nvCxnSpPr>
        <p:spPr>
          <a:xfrm flipV="1">
            <a:off x="2547624" y="3384294"/>
            <a:ext cx="1623842" cy="13555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3294183" y="2966772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83" y="2966772"/>
                <a:ext cx="697370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/>
          <p:cNvCxnSpPr>
            <a:stCxn id="34" idx="6"/>
          </p:cNvCxnSpPr>
          <p:nvPr/>
        </p:nvCxnSpPr>
        <p:spPr>
          <a:xfrm>
            <a:off x="4711466" y="3384294"/>
            <a:ext cx="646309" cy="6777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328480" y="3166827"/>
                <a:ext cx="4521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480" y="3166827"/>
                <a:ext cx="452111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732938" y="276671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b="1" dirty="0" smtClean="0">
                <a:solidFill>
                  <a:srgbClr val="FF0000"/>
                </a:solidFill>
              </a:rPr>
              <a:t>差分</a:t>
            </a:r>
            <a:r>
              <a:rPr lang="zh-CN" altLang="en-US" dirty="0" smtClean="0"/>
              <a:t>信号投影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537491" y="23650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记忆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876800" y="1884740"/>
            <a:ext cx="1346200" cy="34317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315974" y="2444749"/>
            <a:ext cx="1272276" cy="29485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1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基函数、测度和倾斜度自适应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37" y="2286590"/>
            <a:ext cx="9120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分析任务和信号特性，得到其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偏置</a:t>
            </a:r>
            <a:r>
              <a:rPr lang="zh-CN" altLang="en-US" sz="2000" dirty="0" smtClean="0"/>
              <a:t>，获得最大化任务熵的基、测度和倾斜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5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000" noProof="0" dirty="0" smtClean="0"/>
              <a:t>深度域</a:t>
            </a:r>
            <a:r>
              <a:rPr lang="en-US" altLang="zh-CN" sz="2000" noProof="0" dirty="0" smtClean="0"/>
              <a:t>/</a:t>
            </a:r>
            <a:r>
              <a:rPr lang="zh-CN" altLang="en-US" sz="2000" dirty="0"/>
              <a:t>频</a:t>
            </a:r>
            <a:r>
              <a:rPr lang="zh-CN" altLang="en-US" sz="2000" noProof="0" dirty="0" smtClean="0"/>
              <a:t>域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系数投影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3274" y="16710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输入</a:t>
            </a:r>
            <a:endParaRPr lang="zh-CN" altLang="en-US" sz="2000" dirty="0"/>
          </a:p>
        </p:txBody>
      </p:sp>
      <p:cxnSp>
        <p:nvCxnSpPr>
          <p:cNvPr id="9" name="直接箭头连接符 8"/>
          <p:cNvCxnSpPr>
            <a:stCxn id="2" idx="3"/>
            <a:endCxn id="42" idx="1"/>
          </p:cNvCxnSpPr>
          <p:nvPr/>
        </p:nvCxnSpPr>
        <p:spPr>
          <a:xfrm>
            <a:off x="1990901" y="1871057"/>
            <a:ext cx="11631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154041" y="16710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频域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197688" y="1671002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HiPPO</a:t>
            </a:r>
            <a:endParaRPr lang="zh-CN" altLang="en-US" sz="2000" dirty="0"/>
          </a:p>
        </p:txBody>
      </p:sp>
      <p:cxnSp>
        <p:nvCxnSpPr>
          <p:cNvPr id="44" name="直接箭头连接符 43"/>
          <p:cNvCxnSpPr>
            <a:stCxn id="42" idx="3"/>
            <a:endCxn id="43" idx="1"/>
          </p:cNvCxnSpPr>
          <p:nvPr/>
        </p:nvCxnSpPr>
        <p:spPr>
          <a:xfrm>
            <a:off x="3851668" y="1871057"/>
            <a:ext cx="13460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3" idx="3"/>
          </p:cNvCxnSpPr>
          <p:nvPr/>
        </p:nvCxnSpPr>
        <p:spPr>
          <a:xfrm>
            <a:off x="6037983" y="1871057"/>
            <a:ext cx="12613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293274" y="2526433"/>
            <a:ext cx="6006047" cy="400110"/>
            <a:chOff x="1293274" y="2526433"/>
            <a:chExt cx="6006047" cy="400110"/>
          </a:xfrm>
        </p:grpSpPr>
        <p:sp>
          <p:nvSpPr>
            <p:cNvPr id="47" name="文本框 46"/>
            <p:cNvSpPr txBox="1"/>
            <p:nvPr/>
          </p:nvSpPr>
          <p:spPr>
            <a:xfrm>
              <a:off x="1293274" y="252643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输入</a:t>
              </a:r>
              <a:endParaRPr lang="zh-CN" altLang="en-US" sz="2000" dirty="0"/>
            </a:p>
          </p:txBody>
        </p:sp>
        <p:cxnSp>
          <p:nvCxnSpPr>
            <p:cNvPr id="48" name="直接箭头连接符 47"/>
            <p:cNvCxnSpPr>
              <a:stCxn id="47" idx="3"/>
              <a:endCxn id="49" idx="1"/>
            </p:cNvCxnSpPr>
            <p:nvPr/>
          </p:nvCxnSpPr>
          <p:spPr>
            <a:xfrm>
              <a:off x="1990901" y="2726488"/>
              <a:ext cx="11631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3154041" y="252643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深度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域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197688" y="2526433"/>
              <a:ext cx="840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 smtClean="0"/>
                <a:t>HiPPO</a:t>
              </a:r>
              <a:endParaRPr lang="zh-CN" altLang="en-US" sz="2000" dirty="0"/>
            </a:p>
          </p:txBody>
        </p:sp>
        <p:cxnSp>
          <p:nvCxnSpPr>
            <p:cNvPr id="51" name="直接箭头连接符 50"/>
            <p:cNvCxnSpPr>
              <a:stCxn id="49" idx="3"/>
              <a:endCxn id="50" idx="1"/>
            </p:cNvCxnSpPr>
            <p:nvPr/>
          </p:nvCxnSpPr>
          <p:spPr>
            <a:xfrm>
              <a:off x="4108148" y="2726488"/>
              <a:ext cx="10895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50" idx="3"/>
            </p:cNvCxnSpPr>
            <p:nvPr/>
          </p:nvCxnSpPr>
          <p:spPr>
            <a:xfrm>
              <a:off x="6037983" y="2726488"/>
              <a:ext cx="12613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70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RNN </a:t>
            </a:r>
            <a:r>
              <a:rPr kumimoji="0" lang="nb-NO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with HiPPO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/>
              <p:cNvSpPr/>
              <p:nvPr/>
            </p:nvSpPr>
            <p:spPr>
              <a:xfrm>
                <a:off x="1929609" y="1448752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椭圆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09" y="1448752"/>
                <a:ext cx="540000" cy="54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>
            <a:endCxn id="4" idx="2"/>
          </p:cNvCxnSpPr>
          <p:nvPr/>
        </p:nvCxnSpPr>
        <p:spPr>
          <a:xfrm>
            <a:off x="1283300" y="1718752"/>
            <a:ext cx="646309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61910" y="1447417"/>
                <a:ext cx="7276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0" y="1447417"/>
                <a:ext cx="72769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490361" y="3712790"/>
                <a:ext cx="4735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361" y="3712790"/>
                <a:ext cx="47352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/>
          <p:nvPr/>
        </p:nvCxnSpPr>
        <p:spPr>
          <a:xfrm>
            <a:off x="2470550" y="1718752"/>
            <a:ext cx="2318740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789290" y="1507891"/>
                <a:ext cx="482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290" y="1507891"/>
                <a:ext cx="4824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3453223" y="1722160"/>
            <a:ext cx="255126" cy="600361"/>
            <a:chOff x="4202450" y="1193458"/>
            <a:chExt cx="224600" cy="445829"/>
          </a:xfrm>
        </p:grpSpPr>
        <p:sp>
          <p:nvSpPr>
            <p:cNvPr id="25" name="弧形 24"/>
            <p:cNvSpPr/>
            <p:nvPr/>
          </p:nvSpPr>
          <p:spPr>
            <a:xfrm>
              <a:off x="4202450" y="1193458"/>
              <a:ext cx="224600" cy="246841"/>
            </a:xfrm>
            <a:prstGeom prst="arc">
              <a:avLst/>
            </a:prstGeom>
            <a:ln w="12700" cap="rnd">
              <a:solidFill>
                <a:srgbClr val="FF0000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7" name="直接箭头连接符 26"/>
            <p:cNvCxnSpPr>
              <a:stCxn id="25" idx="2"/>
            </p:cNvCxnSpPr>
            <p:nvPr/>
          </p:nvCxnSpPr>
          <p:spPr>
            <a:xfrm>
              <a:off x="4427050" y="1316879"/>
              <a:ext cx="0" cy="322408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465519" y="2322521"/>
                <a:ext cx="4856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9" y="2322521"/>
                <a:ext cx="485660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1690516" y="1988752"/>
            <a:ext cx="509093" cy="1813786"/>
            <a:chOff x="3230775" y="2724617"/>
            <a:chExt cx="509093" cy="1813786"/>
          </a:xfrm>
        </p:grpSpPr>
        <p:sp>
          <p:nvSpPr>
            <p:cNvPr id="30" name="弧形 29"/>
            <p:cNvSpPr/>
            <p:nvPr/>
          </p:nvSpPr>
          <p:spPr>
            <a:xfrm rot="5400000">
              <a:off x="3494288" y="3863650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30" idx="0"/>
              <a:endCxn id="4" idx="4"/>
            </p:cNvCxnSpPr>
            <p:nvPr/>
          </p:nvCxnSpPr>
          <p:spPr>
            <a:xfrm flipV="1">
              <a:off x="3728747" y="2724617"/>
              <a:ext cx="11121" cy="1257177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30" idx="2"/>
            </p:cNvCxnSpPr>
            <p:nvPr/>
          </p:nvCxnSpPr>
          <p:spPr>
            <a:xfrm flipH="1">
              <a:off x="3348919" y="4098109"/>
              <a:ext cx="261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 rot="16200000">
              <a:off x="3232604" y="4094671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连接符 37"/>
            <p:cNvCxnSpPr>
              <a:endCxn id="36" idx="0"/>
            </p:cNvCxnSpPr>
            <p:nvPr/>
          </p:nvCxnSpPr>
          <p:spPr>
            <a:xfrm flipV="1">
              <a:off x="3230775" y="4212815"/>
              <a:ext cx="1" cy="32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/>
          <p:cNvCxnSpPr>
            <a:endCxn id="36" idx="2"/>
          </p:cNvCxnSpPr>
          <p:nvPr/>
        </p:nvCxnSpPr>
        <p:spPr>
          <a:xfrm flipV="1">
            <a:off x="1073711" y="3360635"/>
            <a:ext cx="734950" cy="1702"/>
          </a:xfrm>
          <a:prstGeom prst="line">
            <a:avLst/>
          </a:prstGeom>
          <a:ln w="127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27739" y="3076839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39" y="3076839"/>
                <a:ext cx="6973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702503" y="1109472"/>
                <a:ext cx="3325398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503" y="1109472"/>
                <a:ext cx="3325398" cy="405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86393" y="1797796"/>
                <a:ext cx="964367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ℒ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393" y="1797796"/>
                <a:ext cx="964367" cy="424732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877796" y="2322130"/>
                <a:ext cx="2305427" cy="43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ℒ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796" y="2322130"/>
                <a:ext cx="2305427" cy="430311"/>
              </a:xfrm>
              <a:prstGeom prst="rect">
                <a:avLst/>
              </a:prstGeom>
              <a:blipFill>
                <a:blip r:embed="rId11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/>
              <p:cNvSpPr/>
              <p:nvPr/>
            </p:nvSpPr>
            <p:spPr>
              <a:xfrm>
                <a:off x="3432503" y="3077080"/>
                <a:ext cx="540000" cy="54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椭圆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503" y="3077080"/>
                <a:ext cx="540000" cy="540000"/>
              </a:xfrm>
              <a:prstGeom prst="ellipse">
                <a:avLst/>
              </a:prstGeom>
              <a:blipFill>
                <a:blip r:embed="rId12"/>
                <a:stretch>
                  <a:fillRect l="-549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stCxn id="28" idx="2"/>
            <a:endCxn id="34" idx="0"/>
          </p:cNvCxnSpPr>
          <p:nvPr/>
        </p:nvCxnSpPr>
        <p:spPr>
          <a:xfrm flipH="1">
            <a:off x="3702503" y="2722631"/>
            <a:ext cx="5846" cy="3544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6" idx="2"/>
            <a:endCxn id="34" idx="2"/>
          </p:cNvCxnSpPr>
          <p:nvPr/>
        </p:nvCxnSpPr>
        <p:spPr>
          <a:xfrm flipV="1">
            <a:off x="1808661" y="3347080"/>
            <a:ext cx="1623842" cy="13555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555220" y="2929558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220" y="2929558"/>
                <a:ext cx="697370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/>
          <p:cNvCxnSpPr>
            <a:stCxn id="34" idx="6"/>
          </p:cNvCxnSpPr>
          <p:nvPr/>
        </p:nvCxnSpPr>
        <p:spPr>
          <a:xfrm>
            <a:off x="3972503" y="3347080"/>
            <a:ext cx="646309" cy="6777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589517" y="3129613"/>
                <a:ext cx="4521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17" y="3129613"/>
                <a:ext cx="452111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963888" y="3647696"/>
                <a:ext cx="69008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888" y="3647696"/>
                <a:ext cx="6900863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514807" y="11535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1130" y="27797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投影记忆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469609" y="428100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记忆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620582" y="4635847"/>
                <a:ext cx="4407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582" y="4635847"/>
                <a:ext cx="440762" cy="400110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849702" y="4635847"/>
                <a:ext cx="4521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702" y="4635847"/>
                <a:ext cx="452111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580715" y="4635847"/>
                <a:ext cx="22604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15" y="4635847"/>
                <a:ext cx="2260426" cy="400110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107899" y="4274456"/>
            <a:ext cx="437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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65519" y="4281004"/>
            <a:ext cx="1309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逼近</a:t>
            </a:r>
            <a:r>
              <a:rPr lang="en-US" altLang="zh-CN" sz="2000" dirty="0">
                <a:solidFill>
                  <a:prstClr val="black"/>
                </a:solidFill>
                <a:sym typeface="Symbol" panose="05050102010706020507" pitchFamily="18" charset="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投影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030509" y="42583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在线更新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66676" y="4261343"/>
            <a:ext cx="437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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2798528" y="23278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记忆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86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6" grpId="0"/>
      <p:bldP spid="31" grpId="0"/>
      <p:bldP spid="8" grpId="0"/>
      <p:bldP spid="33" grpId="0"/>
      <p:bldP spid="34" grpId="0" animBg="1"/>
      <p:bldP spid="37" grpId="0"/>
      <p:bldP spid="41" grpId="0"/>
      <p:bldP spid="42" grpId="0"/>
      <p:bldP spid="40" grpId="0"/>
      <p:bldP spid="43" grpId="0"/>
      <p:bldP spid="9" grpId="0"/>
      <p:bldP spid="12" grpId="0"/>
      <p:bldP spid="13" grpId="0"/>
      <p:bldP spid="15" grpId="0"/>
      <p:bldP spid="18" grpId="0"/>
      <p:bldP spid="19" grpId="0"/>
      <p:bldP spid="44" grpId="0"/>
      <p:bldP spid="4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Resource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" y="572213"/>
            <a:ext cx="8978900" cy="344098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hlinkClick r:id="rId3"/>
              </a:rPr>
              <a:t>重温</a:t>
            </a:r>
            <a:r>
              <a:rPr lang="en-US" altLang="zh-CN" sz="2000" dirty="0">
                <a:hlinkClick r:id="rId3"/>
              </a:rPr>
              <a:t>SSM</a:t>
            </a:r>
            <a:r>
              <a:rPr lang="zh-CN" altLang="en-US" sz="2000" dirty="0">
                <a:hlinkClick r:id="rId3"/>
              </a:rPr>
              <a:t>（一）：线性系统和</a:t>
            </a:r>
            <a:r>
              <a:rPr lang="en-US" altLang="zh-CN" sz="2000" dirty="0">
                <a:hlinkClick r:id="rId3"/>
              </a:rPr>
              <a:t>HiPPO</a:t>
            </a:r>
            <a:r>
              <a:rPr lang="zh-CN" altLang="en-US" sz="2000" dirty="0">
                <a:hlinkClick r:id="rId3"/>
              </a:rPr>
              <a:t>矩阵 </a:t>
            </a:r>
            <a:r>
              <a:rPr lang="en-US" altLang="zh-CN" sz="2000" dirty="0">
                <a:hlinkClick r:id="rId3"/>
              </a:rPr>
              <a:t>- </a:t>
            </a:r>
            <a:r>
              <a:rPr lang="zh-CN" altLang="en-US" sz="2000" dirty="0">
                <a:hlinkClick r:id="rId3"/>
              </a:rPr>
              <a:t>科学空间</a:t>
            </a:r>
            <a:r>
              <a:rPr lang="en-US" altLang="zh-CN" sz="2000" dirty="0">
                <a:hlinkClick r:id="rId3"/>
              </a:rPr>
              <a:t>|Scientific </a:t>
            </a:r>
            <a:r>
              <a:rPr lang="en-US" altLang="zh-CN" sz="2000" dirty="0" smtClean="0">
                <a:hlinkClick r:id="rId3"/>
              </a:rPr>
              <a:t>Spaces</a:t>
            </a:r>
            <a:endParaRPr lang="en-US" altLang="zh-CN" sz="2000" dirty="0" smtClean="0"/>
          </a:p>
          <a:p>
            <a:pPr marL="257175" indent="-257175"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hlinkClick r:id="rId4"/>
              </a:rPr>
              <a:t>重温</a:t>
            </a:r>
            <a:r>
              <a:rPr lang="en-US" altLang="zh-CN" sz="2000" dirty="0">
                <a:hlinkClick r:id="rId4"/>
              </a:rPr>
              <a:t>SSM</a:t>
            </a:r>
            <a:r>
              <a:rPr lang="zh-CN" altLang="en-US" sz="2000" dirty="0">
                <a:hlinkClick r:id="rId4"/>
              </a:rPr>
              <a:t>（二）：</a:t>
            </a:r>
            <a:r>
              <a:rPr lang="en-US" altLang="zh-CN" sz="2000" dirty="0">
                <a:hlinkClick r:id="rId4"/>
              </a:rPr>
              <a:t>HiPPO</a:t>
            </a:r>
            <a:r>
              <a:rPr lang="zh-CN" altLang="en-US" sz="2000" dirty="0">
                <a:hlinkClick r:id="rId4"/>
              </a:rPr>
              <a:t>的一些遗留问题 </a:t>
            </a:r>
            <a:r>
              <a:rPr lang="en-US" altLang="zh-CN" sz="2000" dirty="0">
                <a:hlinkClick r:id="rId4"/>
              </a:rPr>
              <a:t>- </a:t>
            </a:r>
            <a:r>
              <a:rPr lang="zh-CN" altLang="en-US" sz="2000" dirty="0">
                <a:hlinkClick r:id="rId4"/>
              </a:rPr>
              <a:t>科学空间</a:t>
            </a:r>
            <a:r>
              <a:rPr lang="en-US" altLang="zh-CN" sz="2000" dirty="0">
                <a:hlinkClick r:id="rId4"/>
              </a:rPr>
              <a:t>|Scientific </a:t>
            </a:r>
            <a:r>
              <a:rPr lang="en-US" altLang="zh-CN" sz="2000" dirty="0" smtClean="0">
                <a:hlinkClick r:id="rId4"/>
              </a:rPr>
              <a:t>Spaces</a:t>
            </a:r>
            <a:endParaRPr lang="en-US" altLang="zh-CN" sz="2000" dirty="0" smtClean="0"/>
          </a:p>
          <a:p>
            <a:pPr marL="257175" indent="-257175"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hlinkClick r:id="rId5"/>
              </a:rPr>
              <a:t>重温</a:t>
            </a:r>
            <a:r>
              <a:rPr lang="en-US" altLang="zh-CN" sz="2000" dirty="0">
                <a:hlinkClick r:id="rId5"/>
              </a:rPr>
              <a:t>SSM</a:t>
            </a:r>
            <a:r>
              <a:rPr lang="zh-CN" altLang="en-US" sz="2000" dirty="0">
                <a:hlinkClick r:id="rId5"/>
              </a:rPr>
              <a:t>（三）：</a:t>
            </a:r>
            <a:r>
              <a:rPr lang="en-US" altLang="zh-CN" sz="2000" dirty="0">
                <a:hlinkClick r:id="rId5"/>
              </a:rPr>
              <a:t>HiPPO</a:t>
            </a:r>
            <a:r>
              <a:rPr lang="zh-CN" altLang="en-US" sz="2000" dirty="0">
                <a:hlinkClick r:id="rId5"/>
              </a:rPr>
              <a:t>的高效计算（</a:t>
            </a:r>
            <a:r>
              <a:rPr lang="en-US" altLang="zh-CN" sz="2000" dirty="0">
                <a:hlinkClick r:id="rId5"/>
              </a:rPr>
              <a:t>S4</a:t>
            </a:r>
            <a:r>
              <a:rPr lang="zh-CN" altLang="en-US" sz="2000" dirty="0">
                <a:hlinkClick r:id="rId5"/>
              </a:rPr>
              <a:t>） </a:t>
            </a:r>
            <a:r>
              <a:rPr lang="en-US" altLang="zh-CN" sz="2000" dirty="0">
                <a:hlinkClick r:id="rId5"/>
              </a:rPr>
              <a:t>- </a:t>
            </a:r>
            <a:r>
              <a:rPr lang="zh-CN" altLang="en-US" sz="2000" dirty="0">
                <a:hlinkClick r:id="rId5"/>
              </a:rPr>
              <a:t>科学空间</a:t>
            </a:r>
            <a:r>
              <a:rPr lang="en-US" altLang="zh-CN" sz="2000" dirty="0">
                <a:hlinkClick r:id="rId5"/>
              </a:rPr>
              <a:t>|Scientific </a:t>
            </a:r>
            <a:r>
              <a:rPr lang="en-US" altLang="zh-CN" sz="2000" dirty="0" smtClean="0">
                <a:hlinkClick r:id="rId5"/>
              </a:rPr>
              <a:t>Spaces</a:t>
            </a:r>
            <a:endParaRPr lang="en-US" altLang="zh-CN" sz="2000" dirty="0" smtClean="0"/>
          </a:p>
          <a:p>
            <a:pPr marL="257175" indent="-257175"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hlinkClick r:id="rId6"/>
              </a:rPr>
              <a:t>重温</a:t>
            </a:r>
            <a:r>
              <a:rPr lang="en-US" altLang="zh-CN" sz="2000" dirty="0">
                <a:hlinkClick r:id="rId6"/>
              </a:rPr>
              <a:t>SSM</a:t>
            </a:r>
            <a:r>
              <a:rPr lang="zh-CN" altLang="en-US" sz="2000" dirty="0">
                <a:hlinkClick r:id="rId6"/>
              </a:rPr>
              <a:t>（四）：有理生成函数的新视角 </a:t>
            </a:r>
            <a:r>
              <a:rPr lang="en-US" altLang="zh-CN" sz="2000" dirty="0">
                <a:hlinkClick r:id="rId6"/>
              </a:rPr>
              <a:t>- </a:t>
            </a:r>
            <a:r>
              <a:rPr lang="zh-CN" altLang="en-US" sz="2000" dirty="0">
                <a:hlinkClick r:id="rId6"/>
              </a:rPr>
              <a:t>科学空间</a:t>
            </a:r>
            <a:r>
              <a:rPr lang="en-US" altLang="zh-CN" sz="2000" dirty="0">
                <a:hlinkClick r:id="rId6"/>
              </a:rPr>
              <a:t>|Scientific </a:t>
            </a:r>
            <a:r>
              <a:rPr lang="en-US" altLang="zh-CN" sz="2000" dirty="0" smtClean="0">
                <a:hlinkClick r:id="rId6"/>
              </a:rPr>
              <a:t>Spaces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88191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专题研讨会Q&amp;A|排污许可证制度研讨会| Nimonik Quality, Safety, Health, Environmental  Compliance">
            <a:extLst>
              <a:ext uri="{FF2B5EF4-FFF2-40B4-BE49-F238E27FC236}">
                <a16:creationId xmlns:a16="http://schemas.microsoft.com/office/drawing/2014/main" id="{428D9D10-9B7B-4C90-BD7B-7A071D44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922" y="1430503"/>
            <a:ext cx="5619041" cy="25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9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F023TGp">
  <a:themeElements>
    <a:clrScheme name="2_F023TGp 3">
      <a:dk1>
        <a:srgbClr val="1C3A8E"/>
      </a:dk1>
      <a:lt1>
        <a:srgbClr val="FFFFFF"/>
      </a:lt1>
      <a:dk2>
        <a:srgbClr val="000000"/>
      </a:dk2>
      <a:lt2>
        <a:srgbClr val="DDDDDD"/>
      </a:lt2>
      <a:accent1>
        <a:srgbClr val="438FE3"/>
      </a:accent1>
      <a:accent2>
        <a:srgbClr val="CC9900"/>
      </a:accent2>
      <a:accent3>
        <a:srgbClr val="FFFFFF"/>
      </a:accent3>
      <a:accent4>
        <a:srgbClr val="163078"/>
      </a:accent4>
      <a:accent5>
        <a:srgbClr val="B0C6EF"/>
      </a:accent5>
      <a:accent6>
        <a:srgbClr val="B98A00"/>
      </a:accent6>
      <a:hlink>
        <a:srgbClr val="33CCCC"/>
      </a:hlink>
      <a:folHlink>
        <a:srgbClr val="969696"/>
      </a:folHlink>
    </a:clrScheme>
    <a:fontScheme name="2_F023TGp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F023TGp 1">
        <a:dk1>
          <a:srgbClr val="666699"/>
        </a:dk1>
        <a:lt1>
          <a:srgbClr val="FFFFFF"/>
        </a:lt1>
        <a:dk2>
          <a:srgbClr val="000000"/>
        </a:dk2>
        <a:lt2>
          <a:srgbClr val="F7F4D5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023TGp 2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023TGp 3">
        <a:dk1>
          <a:srgbClr val="1C3A8E"/>
        </a:dk1>
        <a:lt1>
          <a:srgbClr val="FFFFFF"/>
        </a:lt1>
        <a:dk2>
          <a:srgbClr val="000000"/>
        </a:dk2>
        <a:lt2>
          <a:srgbClr val="DDDDDD"/>
        </a:lt2>
        <a:accent1>
          <a:srgbClr val="438FE3"/>
        </a:accent1>
        <a:accent2>
          <a:srgbClr val="CC9900"/>
        </a:accent2>
        <a:accent3>
          <a:srgbClr val="FFFFFF"/>
        </a:accent3>
        <a:accent4>
          <a:srgbClr val="163078"/>
        </a:accent4>
        <a:accent5>
          <a:srgbClr val="B0C6EF"/>
        </a:accent5>
        <a:accent6>
          <a:srgbClr val="B98A00"/>
        </a:accent6>
        <a:hlink>
          <a:srgbClr val="33CC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65554</TotalTime>
  <Words>3564</Words>
  <Application>Microsoft Office PowerPoint</Application>
  <PresentationFormat>全屏显示(16:9)</PresentationFormat>
  <Paragraphs>760</Paragraphs>
  <Slides>91</Slides>
  <Notes>91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91</vt:i4>
      </vt:variant>
    </vt:vector>
  </HeadingPairs>
  <TitlesOfParts>
    <vt:vector size="112" baseType="lpstr">
      <vt:lpstr>KaTeX_Main</vt:lpstr>
      <vt:lpstr>system-ui</vt:lpstr>
      <vt:lpstr>等线</vt:lpstr>
      <vt:lpstr>等线 Light</vt:lpstr>
      <vt:lpstr>仿宋_GB2312</vt:lpstr>
      <vt:lpstr>华文中宋</vt:lpstr>
      <vt:lpstr>宋体</vt:lpstr>
      <vt:lpstr>Microsoft YaHei</vt:lpstr>
      <vt:lpstr>Microsoft YaHei</vt:lpstr>
      <vt:lpstr>微软雅黑 Light</vt:lpstr>
      <vt:lpstr>Arial</vt:lpstr>
      <vt:lpstr>Calibri</vt:lpstr>
      <vt:lpstr>Calibri Light</vt:lpstr>
      <vt:lpstr>Cambria Math</vt:lpstr>
      <vt:lpstr>Symbol</vt:lpstr>
      <vt:lpstr>Times New Roman</vt:lpstr>
      <vt:lpstr>Verdana</vt:lpstr>
      <vt:lpstr>Wingdings</vt:lpstr>
      <vt:lpstr>3_F023TGp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Yue lina</dc:creator>
  <cp:lastModifiedBy>HUAWEI</cp:lastModifiedBy>
  <cp:revision>3186</cp:revision>
  <cp:lastPrinted>2020-09-28T06:02:25Z</cp:lastPrinted>
  <dcterms:created xsi:type="dcterms:W3CDTF">2020-03-16T06:29:00Z</dcterms:created>
  <dcterms:modified xsi:type="dcterms:W3CDTF">2026-01-20T11:29:49Z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